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88" r:id="rId3"/>
    <p:sldId id="298" r:id="rId4"/>
    <p:sldId id="299" r:id="rId5"/>
    <p:sldId id="300" r:id="rId6"/>
    <p:sldId id="386" r:id="rId7"/>
    <p:sldId id="301" r:id="rId8"/>
    <p:sldId id="302" r:id="rId9"/>
    <p:sldId id="444" r:id="rId10"/>
    <p:sldId id="421" r:id="rId11"/>
    <p:sldId id="303" r:id="rId12"/>
    <p:sldId id="335" r:id="rId13"/>
    <p:sldId id="304" r:id="rId14"/>
    <p:sldId id="305" r:id="rId15"/>
    <p:sldId id="306" r:id="rId16"/>
    <p:sldId id="307" r:id="rId17"/>
    <p:sldId id="309" r:id="rId18"/>
    <p:sldId id="422" r:id="rId19"/>
    <p:sldId id="423" r:id="rId20"/>
    <p:sldId id="319" r:id="rId21"/>
    <p:sldId id="320" r:id="rId22"/>
    <p:sldId id="424" r:id="rId23"/>
    <p:sldId id="389" r:id="rId24"/>
    <p:sldId id="416" r:id="rId25"/>
    <p:sldId id="390" r:id="rId26"/>
    <p:sldId id="392" r:id="rId27"/>
    <p:sldId id="391" r:id="rId28"/>
    <p:sldId id="425" r:id="rId29"/>
    <p:sldId id="403" r:id="rId30"/>
    <p:sldId id="431" r:id="rId31"/>
    <p:sldId id="430" r:id="rId32"/>
    <p:sldId id="426" r:id="rId33"/>
    <p:sldId id="393" r:id="rId34"/>
    <p:sldId id="417" r:id="rId35"/>
    <p:sldId id="445" r:id="rId36"/>
    <p:sldId id="394" r:id="rId37"/>
    <p:sldId id="448" r:id="rId38"/>
    <p:sldId id="447" r:id="rId39"/>
    <p:sldId id="404" r:id="rId40"/>
    <p:sldId id="441" r:id="rId41"/>
    <p:sldId id="427" r:id="rId42"/>
    <p:sldId id="396" r:id="rId43"/>
    <p:sldId id="419" r:id="rId44"/>
    <p:sldId id="397" r:id="rId45"/>
    <p:sldId id="398" r:id="rId46"/>
    <p:sldId id="399" r:id="rId47"/>
    <p:sldId id="420" r:id="rId48"/>
    <p:sldId id="449" r:id="rId49"/>
    <p:sldId id="436" r:id="rId50"/>
    <p:sldId id="437" r:id="rId51"/>
    <p:sldId id="438" r:id="rId52"/>
    <p:sldId id="429" r:id="rId53"/>
    <p:sldId id="450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4368" autoAdjust="0"/>
  </p:normalViewPr>
  <p:slideViewPr>
    <p:cSldViewPr>
      <p:cViewPr varScale="1">
        <p:scale>
          <a:sx n="60" d="100"/>
          <a:sy n="60" d="100"/>
        </p:scale>
        <p:origin x="12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3ED2-4BE1-46BB-A733-218DDA0EE93A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E1A72-4B71-435D-AA07-E21C42550C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5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4BC2D7-EC99-4F72-A8F5-BFBA4DEB9EAD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86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231D3A-8E06-416E-BDA0-86857E09A328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雾霾天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770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17D26D-3E23-48A7-B45B-A4A02B96A566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337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82E697-1135-4919-BEFA-1D45E797D19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844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17D26D-3E23-48A7-B45B-A4A02B96A566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54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ACC127-ED38-417B-9BEE-CE4E0EE20C5F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7207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DAD81F-4A25-4C5B-BF88-DE015A8C38D6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重点落在变换范围上。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58844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39D93B-74E6-49E5-8115-4237FC21DBEA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8738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FDFBF7-06FE-4C80-8770-DF2CD3A71DCC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741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78F14-96E2-4617-83F8-B46566181CF3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505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9FB2B-FCAB-4010-BE93-40628342B5FF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014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光片的肿瘤位置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1F667B-EB19-4677-8CD5-348A83D69D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39D93B-74E6-49E5-8115-4237FC21DBEA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332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F657D2-CD3B-4107-BEDD-F1DEC799532D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2676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CCD2D1-EC01-4F84-9299-9F583F51255F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9406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16849-0F99-4FB1-9FE3-29F1F25E2ECB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236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C91426-5E2C-457F-BC1C-A87A5F782AA2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081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B2196-29AC-438D-BB3A-6EC7C5745E4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711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AD4B99-CEF7-47C6-9DDE-C49D1B9C629D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60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1AFE8-8087-40B7-BDDD-E2C7D2425C4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0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030235-7975-4B2D-B4EA-D532574B490B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5036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B2196-29AC-438D-BB3A-6EC7C5745E48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116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A82EF-D3A0-4596-BCBF-09AC05E3CD2C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黄昏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6782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3367EDC-5EEA-4D87-BB2B-6CC37293347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980D4-60EC-448C-A14A-6424F5B868EF}" type="datetimeFigureOut">
              <a:rPr lang="zh-CN" altLang="en-US" smtClean="0"/>
              <a:pPr/>
              <a:t>2019-4-2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92666-0051-4942-BF05-61A7937585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4.emf"/><Relationship Id="rId1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06438" y="1124744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三</a:t>
            </a:r>
            <a:r>
              <a:rPr lang="zh-CN" sz="4800" b="1" dirty="0" smtClean="0">
                <a:latin typeface="宋体" pitchFamily="2" charset="-122"/>
              </a:rPr>
              <a:t>章 图像</a:t>
            </a:r>
            <a:r>
              <a:rPr lang="zh-CN" altLang="en-US" sz="4800" b="1" dirty="0" smtClean="0">
                <a:latin typeface="宋体" pitchFamily="2" charset="-122"/>
              </a:rPr>
              <a:t>增强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7032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3.2.1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反色</a:t>
            </a:r>
            <a:r>
              <a:rPr lang="zh-CN" altLang="en-US" dirty="0" smtClean="0">
                <a:latin typeface="+mn-ea"/>
              </a:rPr>
              <a:t>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005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mage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egatives </a:t>
            </a:r>
            <a:r>
              <a:rPr lang="zh-CN" altLang="en-US" b="1" dirty="0" smtClean="0">
                <a:solidFill>
                  <a:schemeClr val="tx1"/>
                </a:solidFill>
              </a:rPr>
              <a:t>图像</a:t>
            </a:r>
            <a:r>
              <a:rPr lang="zh-CN" altLang="en-US" b="1" dirty="0">
                <a:solidFill>
                  <a:schemeClr val="tx1"/>
                </a:solidFill>
              </a:rPr>
              <a:t>负片</a:t>
            </a:r>
          </a:p>
        </p:txBody>
      </p:sp>
      <p:pic>
        <p:nvPicPr>
          <p:cNvPr id="3481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55752"/>
            <a:ext cx="8418632" cy="3587760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492896"/>
            <a:ext cx="3960440" cy="3871796"/>
          </a:xfrm>
          <a:prstGeom prst="rect">
            <a:avLst/>
          </a:prstGeom>
          <a:noFill/>
        </p:spPr>
      </p:pic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492896"/>
            <a:ext cx="4628517" cy="3871416"/>
          </a:xfrm>
          <a:prstGeom prst="rect">
            <a:avLst/>
          </a:prstGeom>
          <a:noFill/>
        </p:spPr>
      </p:pic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467544" y="260648"/>
            <a:ext cx="831811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cs typeface="Arial" pitchFamily="34" charset="0"/>
              </a:rPr>
              <a:t>image </a:t>
            </a:r>
            <a:r>
              <a:rPr lang="en-US" altLang="zh-CN" sz="2400" b="0" dirty="0">
                <a:cs typeface="Arial" pitchFamily="34" charset="0"/>
              </a:rPr>
              <a:t>negatives: is suited for enhancing white or gray detail</a:t>
            </a:r>
          </a:p>
          <a:p>
            <a:r>
              <a:rPr lang="en-US" altLang="zh-CN" sz="2400" b="0" dirty="0">
                <a:cs typeface="Arial" pitchFamily="34" charset="0"/>
              </a:rPr>
              <a:t>embedded in dark regions of an image, especially when the black</a:t>
            </a:r>
          </a:p>
          <a:p>
            <a:r>
              <a:rPr lang="en-US" altLang="zh-CN" sz="2400" b="0" dirty="0">
                <a:cs typeface="Arial" pitchFamily="34" charset="0"/>
              </a:rPr>
              <a:t>are dominant in size.</a:t>
            </a:r>
          </a:p>
        </p:txBody>
      </p:sp>
      <p:graphicFrame>
        <p:nvGraphicFramePr>
          <p:cNvPr id="349189" name="Object 5"/>
          <p:cNvGraphicFramePr>
            <a:graphicFrameLocks noChangeAspect="1"/>
          </p:cNvGraphicFramePr>
          <p:nvPr/>
        </p:nvGraphicFramePr>
        <p:xfrm>
          <a:off x="1979613" y="1898650"/>
          <a:ext cx="21605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6" name="Equation" r:id="rId6" imgW="736560" imgH="177480" progId="">
                  <p:embed/>
                </p:oleObj>
              </mc:Choice>
              <mc:Fallback>
                <p:oleObj name="Equation" r:id="rId6" imgW="73656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898650"/>
                        <a:ext cx="2160587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4500563" y="1700213"/>
            <a:ext cx="4133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0" dirty="0"/>
              <a:t>Convention: range of gray level </a:t>
            </a:r>
          </a:p>
          <a:p>
            <a:r>
              <a:rPr lang="en-US" altLang="zh-CN" b="0" dirty="0"/>
              <a:t>is  [0, </a:t>
            </a:r>
            <a:r>
              <a:rPr lang="en-US" altLang="zh-CN" b="0" i="1" dirty="0"/>
              <a:t>L</a:t>
            </a:r>
            <a:r>
              <a:rPr lang="en-US" altLang="zh-CN" b="0" dirty="0"/>
              <a:t>-1]</a:t>
            </a:r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719138" y="1412875"/>
            <a:ext cx="39131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/>
              <a:t>这里图像的灰度范围为</a:t>
            </a:r>
            <a:r>
              <a:rPr lang="en-US" altLang="zh-CN"/>
              <a:t>[0, L-1]</a:t>
            </a:r>
          </a:p>
        </p:txBody>
      </p:sp>
      <p:sp>
        <p:nvSpPr>
          <p:cNvPr id="10" name="矩形 9"/>
          <p:cNvSpPr/>
          <p:nvPr/>
        </p:nvSpPr>
        <p:spPr>
          <a:xfrm>
            <a:off x="3923928" y="980728"/>
            <a:ext cx="45528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4400" b="1" dirty="0" smtClean="0">
                <a:latin typeface="+mn-ea"/>
                <a:ea typeface="+mn-ea"/>
              </a:rPr>
              <a:t>光片的病灶位置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6858000" y="419100"/>
            <a:ext cx="1946275" cy="617538"/>
          </a:xfrm>
          <a:prstGeom prst="rect">
            <a:avLst/>
          </a:prstGeom>
          <a:solidFill>
            <a:schemeClr val="tx2"/>
          </a:solidFill>
          <a:ln w="38100" cmpd="dbl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原始图象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6858000" y="419100"/>
            <a:ext cx="1946275" cy="1104900"/>
          </a:xfrm>
          <a:prstGeom prst="rect">
            <a:avLst/>
          </a:prstGeom>
          <a:solidFill>
            <a:schemeClr val="tx2"/>
          </a:solidFill>
          <a:ln w="38100" cmpd="dbl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灰度倒置</a:t>
            </a:r>
          </a:p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底片效果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352259" name="Text Box 3"/>
          <p:cNvSpPr txBox="1">
            <a:spLocks noChangeArrowheads="1"/>
          </p:cNvSpPr>
          <p:nvPr/>
        </p:nvSpPr>
        <p:spPr bwMode="auto">
          <a:xfrm>
            <a:off x="5791200" y="419100"/>
            <a:ext cx="1946275" cy="617538"/>
          </a:xfrm>
          <a:prstGeom prst="rect">
            <a:avLst/>
          </a:prstGeom>
          <a:solidFill>
            <a:schemeClr val="tx2"/>
          </a:solidFill>
          <a:ln w="38100" cmpd="dbl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原始图象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353283" name="Text Box 3"/>
          <p:cNvSpPr txBox="1">
            <a:spLocks noChangeArrowheads="1"/>
          </p:cNvSpPr>
          <p:nvPr/>
        </p:nvSpPr>
        <p:spPr bwMode="auto">
          <a:xfrm>
            <a:off x="5715000" y="419100"/>
            <a:ext cx="1946275" cy="1104900"/>
          </a:xfrm>
          <a:prstGeom prst="rect">
            <a:avLst/>
          </a:prstGeom>
          <a:solidFill>
            <a:schemeClr val="tx2"/>
          </a:solidFill>
          <a:ln w="38100" cmpd="dbl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亮度倒置</a:t>
            </a:r>
          </a:p>
          <a:p>
            <a:pPr algn="ctr"/>
            <a:r>
              <a:rPr kumimoji="1" lang="zh-CN" altLang="en-US" sz="3200" b="0">
                <a:solidFill>
                  <a:srgbClr val="FFFFFF"/>
                </a:solidFill>
                <a:latin typeface="Times New Roman" pitchFamily="18" charset="0"/>
                <a:ea typeface="华文新魏" pitchFamily="2" charset="-122"/>
              </a:rPr>
              <a:t>底片效果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487497"/>
            <a:ext cx="7740650" cy="3298825"/>
          </a:xfrm>
          <a:noFill/>
          <a:ln>
            <a:miter lim="800000"/>
            <a:headEnd/>
            <a:tailEnd/>
          </a:ln>
        </p:spPr>
      </p:pic>
      <p:sp>
        <p:nvSpPr>
          <p:cNvPr id="354308" name="Text Box 4"/>
          <p:cNvSpPr txBox="1">
            <a:spLocks noChangeArrowheads="1"/>
          </p:cNvSpPr>
          <p:nvPr/>
        </p:nvSpPr>
        <p:spPr bwMode="auto">
          <a:xfrm>
            <a:off x="2786050" y="500042"/>
            <a:ext cx="362149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 smtClean="0"/>
              <a:t>演示负片显示</a:t>
            </a:r>
            <a:endParaRPr lang="zh-CN" alt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3.2.1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反色、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二值化</a:t>
            </a:r>
            <a:r>
              <a:rPr lang="zh-CN" altLang="en-US" dirty="0" smtClean="0">
                <a:latin typeface="+mn-ea"/>
              </a:rPr>
              <a:t>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3.2.1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反色、二值化、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线性比例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引言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3.2 </a:t>
            </a:r>
            <a:r>
              <a:rPr lang="zh-CN" altLang="en-US" dirty="0" smtClean="0">
                <a:latin typeface="+mn-ea"/>
              </a:rPr>
              <a:t>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3.2.1 </a:t>
            </a:r>
            <a:r>
              <a:rPr lang="zh-CN" altLang="en-US" dirty="0" smtClean="0">
                <a:latin typeface="+mn-ea"/>
              </a:rPr>
              <a:t>反色、二值化、线性比例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060848"/>
            <a:ext cx="5508104" cy="393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395536" y="1428736"/>
            <a:ext cx="338437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Three basic types of point processing functions:</a:t>
            </a:r>
          </a:p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Linear (negative and identity transformations), logarithmic (log and inverse-log), and power (</a:t>
            </a:r>
            <a:r>
              <a:rPr lang="en-US" altLang="zh-CN" sz="3200" b="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th power and </a:t>
            </a:r>
            <a:r>
              <a:rPr lang="en-US" altLang="zh-CN" sz="3200" b="0" i="1" dirty="0"/>
              <a:t>n</a:t>
            </a:r>
            <a:r>
              <a:rPr lang="en-US" altLang="zh-CN" sz="3200" b="0" dirty="0"/>
              <a:t>th root)</a:t>
            </a:r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14282" y="115888"/>
            <a:ext cx="8686800" cy="15129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Some Basic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ray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evel Transformations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r>
              <a:rPr lang="zh-CN" altLang="en-US" b="1" dirty="0" smtClean="0"/>
              <a:t>基本灰度变换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971600" y="4581128"/>
            <a:ext cx="25557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23728" y="404664"/>
            <a:ext cx="5616624" cy="79181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zh-CN" altLang="en-US" sz="4400" b="1" dirty="0" smtClean="0"/>
              <a:t>线性比例变换演示</a:t>
            </a:r>
            <a:endParaRPr lang="zh-CN" altLang="en-US" sz="4400" b="1" dirty="0"/>
          </a:p>
        </p:txBody>
      </p:sp>
      <p:sp>
        <p:nvSpPr>
          <p:cNvPr id="356357" name="Rectangle 5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6356" name="Object 4"/>
          <p:cNvGraphicFramePr>
            <a:graphicFrameLocks noChangeAspect="1"/>
          </p:cNvGraphicFramePr>
          <p:nvPr/>
        </p:nvGraphicFramePr>
        <p:xfrm>
          <a:off x="395536" y="1484313"/>
          <a:ext cx="3889127" cy="3889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6" name="位图图像" r:id="rId3" imgW="4877481" imgH="4877481" progId="PBrush">
                  <p:embed/>
                </p:oleObj>
              </mc:Choice>
              <mc:Fallback>
                <p:oleObj name="位图图像" r:id="rId3" imgW="4877481" imgH="487748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484313"/>
                        <a:ext cx="3889127" cy="38891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59" name="Rectangle 7"/>
          <p:cNvSpPr>
            <a:spLocks noChangeArrowheads="1"/>
          </p:cNvSpPr>
          <p:nvPr/>
        </p:nvSpPr>
        <p:spPr bwMode="auto">
          <a:xfrm>
            <a:off x="0" y="2195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6358" name="Object 6"/>
          <p:cNvGraphicFramePr>
            <a:graphicFrameLocks noChangeAspect="1"/>
          </p:cNvGraphicFramePr>
          <p:nvPr/>
        </p:nvGraphicFramePr>
        <p:xfrm>
          <a:off x="4555541" y="1484313"/>
          <a:ext cx="3904248" cy="388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7" name="位图图像" r:id="rId5" imgW="4896533" imgH="4885714" progId="PBrush">
                  <p:embed/>
                </p:oleObj>
              </mc:Choice>
              <mc:Fallback>
                <p:oleObj name="位图图像" r:id="rId5" imgW="4896533" imgH="4885714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541" y="1484313"/>
                        <a:ext cx="3904248" cy="3888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3688" y="5517232"/>
            <a:ext cx="638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变暗                                      变亮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3.2.1 </a:t>
            </a:r>
            <a:r>
              <a:rPr lang="zh-CN" altLang="en-US" dirty="0" smtClean="0">
                <a:latin typeface="+mn-ea"/>
              </a:rPr>
              <a:t>反色、二值化、线性比例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对比度线性展宽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555776" y="332656"/>
            <a:ext cx="4752578" cy="107950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effectLst/>
                <a:latin typeface="+mn-ea"/>
                <a:ea typeface="+mn-ea"/>
              </a:rPr>
              <a:t>线性对比度展宽</a:t>
            </a:r>
          </a:p>
        </p:txBody>
      </p:sp>
      <p:sp>
        <p:nvSpPr>
          <p:cNvPr id="3921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9750" y="1556792"/>
            <a:ext cx="8135938" cy="453650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j-ea"/>
                <a:ea typeface="+mj-ea"/>
              </a:rPr>
              <a:t>对比度展宽的目的</a:t>
            </a:r>
            <a:r>
              <a:rPr lang="zh-CN" altLang="en-US" dirty="0">
                <a:effectLst/>
                <a:latin typeface="+mj-ea"/>
                <a:ea typeface="+mj-ea"/>
              </a:rPr>
              <a:t>是：通过将亮暗差异（即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对比度</a:t>
            </a:r>
            <a:r>
              <a:rPr lang="zh-CN" altLang="en-US" dirty="0">
                <a:effectLst/>
                <a:latin typeface="+mj-ea"/>
                <a:ea typeface="+mj-ea"/>
              </a:rPr>
              <a:t>）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扩大</a:t>
            </a:r>
            <a:r>
              <a:rPr lang="zh-CN" altLang="en-US" dirty="0">
                <a:effectLst/>
                <a:latin typeface="+mj-ea"/>
                <a:ea typeface="+mj-ea"/>
              </a:rPr>
              <a:t>，来把人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所关心的部分强调出来</a:t>
            </a:r>
            <a:r>
              <a:rPr lang="zh-CN" altLang="en-US" dirty="0">
                <a:effectLst/>
                <a:latin typeface="+mj-ea"/>
                <a:ea typeface="+mj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j-ea"/>
                <a:ea typeface="+mj-ea"/>
              </a:rPr>
              <a:t>原理</a:t>
            </a:r>
            <a:r>
              <a:rPr lang="zh-CN" altLang="en-US" dirty="0">
                <a:effectLst/>
                <a:latin typeface="+mj-ea"/>
                <a:ea typeface="+mj-ea"/>
              </a:rPr>
              <a:t>是，进行像素点对点的，灰度级的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j-ea"/>
                <a:ea typeface="+mj-ea"/>
              </a:rPr>
              <a:t>线性映射</a:t>
            </a:r>
            <a:r>
              <a:rPr lang="zh-CN" altLang="en-US" dirty="0">
                <a:effectLst/>
                <a:latin typeface="+mj-ea"/>
                <a:ea typeface="+mj-ea"/>
              </a:rPr>
              <a:t>。该影射关系通过调整参数，来实现对亮暗差异的扩大。</a:t>
            </a:r>
          </a:p>
          <a:p>
            <a:endParaRPr lang="en-US" altLang="zh-CN" sz="2800" dirty="0">
              <a:effectLst/>
              <a:latin typeface="黑体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764704"/>
            <a:ext cx="5281613" cy="68580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对比度展宽效果示例</a:t>
            </a:r>
          </a:p>
        </p:txBody>
      </p:sp>
      <p:pic>
        <p:nvPicPr>
          <p:cNvPr id="192516" name="Picture 4" descr="td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000240"/>
            <a:ext cx="4333056" cy="3249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2517" name="Picture 5" descr="td01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000240"/>
            <a:ext cx="4308309" cy="3231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476672"/>
            <a:ext cx="6389902" cy="107950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线性对比度展宽 </a:t>
            </a:r>
            <a:br>
              <a:rPr lang="zh-CN" altLang="en-US" b="1" dirty="0">
                <a:effectLst/>
                <a:latin typeface="+mn-ea"/>
                <a:ea typeface="+mn-ea"/>
              </a:rPr>
            </a:br>
            <a:r>
              <a:rPr lang="zh-CN" altLang="en-US" b="1" dirty="0">
                <a:effectLst/>
                <a:latin typeface="+mn-ea"/>
                <a:ea typeface="+mn-ea"/>
              </a:rPr>
              <a:t>          </a:t>
            </a:r>
            <a:r>
              <a:rPr lang="en-US" altLang="zh-CN" b="1" dirty="0" smtClean="0">
                <a:effectLst/>
                <a:latin typeface="+mn-ea"/>
                <a:ea typeface="+mn-ea"/>
              </a:rPr>
              <a:t>——</a:t>
            </a:r>
            <a:r>
              <a:rPr lang="zh-CN" altLang="en-US" sz="3200" b="1" dirty="0" smtClean="0">
                <a:effectLst/>
                <a:latin typeface="+mn-ea"/>
                <a:ea typeface="+mn-ea"/>
              </a:rPr>
              <a:t>实现</a:t>
            </a:r>
            <a:r>
              <a:rPr lang="zh-CN" altLang="en-US" sz="3200" b="1" dirty="0">
                <a:effectLst/>
                <a:latin typeface="+mn-ea"/>
                <a:ea typeface="+mn-ea"/>
              </a:rPr>
              <a:t>方法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3" y="1844824"/>
            <a:ext cx="8640960" cy="37449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设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原图</a:t>
            </a:r>
            <a:r>
              <a:rPr lang="zh-CN" altLang="en-US" dirty="0">
                <a:effectLst/>
                <a:latin typeface="+mn-ea"/>
              </a:rPr>
              <a:t>、处理后的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结果图</a:t>
            </a:r>
            <a:r>
              <a:rPr lang="zh-CN" altLang="en-US" dirty="0">
                <a:effectLst/>
                <a:latin typeface="+mn-ea"/>
              </a:rPr>
              <a:t>的灰度值分别</a:t>
            </a:r>
            <a:r>
              <a:rPr lang="zh-CN" altLang="en-US" dirty="0" smtClean="0">
                <a:effectLst/>
                <a:latin typeface="+mn-ea"/>
              </a:rPr>
              <a:t>为</a:t>
            </a:r>
            <a:endParaRPr lang="en-US" altLang="zh-CN" dirty="0" smtClean="0">
              <a:effectLst/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altLang="zh-C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effectLst/>
                <a:latin typeface="+mn-ea"/>
              </a:rPr>
              <a:t>和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要求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altLang="zh-C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effectLst/>
                <a:latin typeface="+mn-ea"/>
              </a:rPr>
              <a:t>和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均在</a:t>
            </a: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[0</a:t>
            </a:r>
            <a:r>
              <a:rPr lang="zh-CN" alt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255]</a:t>
            </a:r>
            <a:r>
              <a:rPr lang="zh-CN" altLang="en-US" dirty="0">
                <a:effectLst/>
                <a:latin typeface="+mn-ea"/>
              </a:rPr>
              <a:t>间变化，但是</a:t>
            </a:r>
            <a:r>
              <a:rPr lang="en-US" altLang="zh-CN" i="1" dirty="0">
                <a:effectLst/>
                <a:latin typeface="+mn-ea"/>
              </a:rPr>
              <a:t>g</a:t>
            </a:r>
            <a:r>
              <a:rPr lang="zh-CN" altLang="en-US" dirty="0">
                <a:effectLst/>
                <a:latin typeface="+mn-ea"/>
              </a:rPr>
              <a:t>的表现效果要优于</a:t>
            </a:r>
            <a:r>
              <a:rPr lang="en-US" altLang="zh-CN" i="1" dirty="0">
                <a:effectLst/>
                <a:latin typeface="+mn-ea"/>
              </a:rPr>
              <a:t>f</a:t>
            </a:r>
            <a:r>
              <a:rPr lang="zh-CN" altLang="en-US" dirty="0">
                <a:effectLst/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因为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effectLst/>
                <a:latin typeface="+mn-ea"/>
              </a:rPr>
              <a:t>和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effectLst/>
                <a:latin typeface="+mn-ea"/>
              </a:rPr>
              <a:t>的取值范围相同，所以通过 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抑制 不重要的部分</a:t>
            </a:r>
            <a:r>
              <a:rPr lang="zh-CN" altLang="en-US" dirty="0">
                <a:effectLst/>
                <a:latin typeface="+mn-ea"/>
              </a:rPr>
              <a:t>，</a:t>
            </a:r>
            <a:r>
              <a:rPr lang="zh-CN" altLang="en-US" dirty="0" smtClean="0">
                <a:effectLst/>
                <a:latin typeface="+mn-ea"/>
              </a:rPr>
              <a:t>来 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n-ea"/>
              </a:rPr>
              <a:t>扩展 所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关心部分</a:t>
            </a:r>
            <a:r>
              <a:rPr lang="zh-CN" altLang="en-US" dirty="0">
                <a:effectLst/>
                <a:latin typeface="+mn-ea"/>
              </a:rPr>
              <a:t>的对比度。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22" name="Text Box 34"/>
          <p:cNvSpPr txBox="1">
            <a:spLocks noChangeArrowheads="1"/>
          </p:cNvSpPr>
          <p:nvPr/>
        </p:nvSpPr>
        <p:spPr bwMode="auto">
          <a:xfrm>
            <a:off x="395536" y="1571308"/>
            <a:ext cx="80646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latin typeface="+mn-ea"/>
              </a:rPr>
              <a:t>为了达到上面所提出的目的，原图（横轴上的</a:t>
            </a:r>
            <a:r>
              <a:rPr kumimoji="1" lang="en-US" altLang="zh-CN" sz="3200" dirty="0">
                <a:latin typeface="+mn-ea"/>
              </a:rPr>
              <a:t>f(</a:t>
            </a:r>
            <a:r>
              <a:rPr kumimoji="1" lang="en-US" altLang="zh-CN" sz="3200" dirty="0" err="1">
                <a:latin typeface="+mn-ea"/>
              </a:rPr>
              <a:t>i,j</a:t>
            </a:r>
            <a:r>
              <a:rPr kumimoji="1" lang="en-US" altLang="zh-CN" sz="3200" dirty="0">
                <a:latin typeface="+mn-ea"/>
              </a:rPr>
              <a:t>)</a:t>
            </a:r>
            <a:r>
              <a:rPr kumimoji="1" lang="zh-CN" altLang="en-US" sz="3200" dirty="0">
                <a:latin typeface="+mn-ea"/>
              </a:rPr>
              <a:t>）与处理后图（纵轴上的</a:t>
            </a:r>
            <a:r>
              <a:rPr kumimoji="1" lang="en-US" altLang="zh-CN" sz="3200" dirty="0">
                <a:latin typeface="+mn-ea"/>
              </a:rPr>
              <a:t>g(</a:t>
            </a:r>
            <a:r>
              <a:rPr kumimoji="1" lang="en-US" altLang="zh-CN" sz="3200" dirty="0" err="1">
                <a:latin typeface="+mn-ea"/>
              </a:rPr>
              <a:t>i,j</a:t>
            </a:r>
            <a:r>
              <a:rPr kumimoji="1" lang="en-US" altLang="zh-CN" sz="3200" dirty="0">
                <a:latin typeface="+mn-ea"/>
              </a:rPr>
              <a:t>)</a:t>
            </a:r>
            <a:r>
              <a:rPr kumimoji="1" lang="zh-CN" altLang="en-US" sz="3200" dirty="0">
                <a:latin typeface="+mn-ea"/>
              </a:rPr>
              <a:t>）的灰度影射关系可用下图表示</a:t>
            </a:r>
            <a:r>
              <a:rPr kumimoji="1" lang="zh-CN" altLang="en-US" sz="3200" dirty="0" smtClean="0">
                <a:latin typeface="+mn-ea"/>
              </a:rPr>
              <a:t>。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</a:rPr>
              <a:t>表达式</a:t>
            </a:r>
            <a:r>
              <a:rPr kumimoji="1" lang="en-US" altLang="zh-CN" sz="3200" b="1" dirty="0" smtClean="0">
                <a:solidFill>
                  <a:srgbClr val="0000FF"/>
                </a:solidFill>
                <a:latin typeface="+mn-ea"/>
              </a:rPr>
              <a:t>???</a:t>
            </a:r>
            <a:endParaRPr kumimoji="1" lang="zh-CN" altLang="en-US" sz="32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057400" y="3030239"/>
            <a:ext cx="5475288" cy="3567113"/>
            <a:chOff x="1104" y="1776"/>
            <a:chExt cx="3449" cy="2247"/>
          </a:xfrm>
        </p:grpSpPr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1104" y="1776"/>
              <a:ext cx="3195" cy="2247"/>
              <a:chOff x="1446" y="1626"/>
              <a:chExt cx="3195" cy="2247"/>
            </a:xfrm>
          </p:grpSpPr>
          <p:sp>
            <p:nvSpPr>
              <p:cNvPr id="191496" name="Text Box 8"/>
              <p:cNvSpPr txBox="1">
                <a:spLocks noChangeArrowheads="1"/>
              </p:cNvSpPr>
              <p:nvPr/>
            </p:nvSpPr>
            <p:spPr bwMode="auto">
              <a:xfrm>
                <a:off x="3309" y="3661"/>
                <a:ext cx="47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255</a:t>
                </a:r>
              </a:p>
            </p:txBody>
          </p:sp>
          <p:sp>
            <p:nvSpPr>
              <p:cNvPr id="191497" name="Text Box 9"/>
              <p:cNvSpPr txBox="1">
                <a:spLocks noChangeArrowheads="1"/>
              </p:cNvSpPr>
              <p:nvPr/>
            </p:nvSpPr>
            <p:spPr bwMode="auto">
              <a:xfrm>
                <a:off x="2448" y="3652"/>
                <a:ext cx="18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a</a:t>
                </a:r>
              </a:p>
            </p:txBody>
          </p:sp>
          <p:sp>
            <p:nvSpPr>
              <p:cNvPr id="191498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657"/>
                <a:ext cx="18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b</a:t>
                </a:r>
              </a:p>
            </p:txBody>
          </p:sp>
          <p:sp>
            <p:nvSpPr>
              <p:cNvPr id="191501" name="Line 13"/>
              <p:cNvSpPr>
                <a:spLocks noChangeShapeType="1"/>
              </p:cNvSpPr>
              <p:nvPr/>
            </p:nvSpPr>
            <p:spPr bwMode="auto">
              <a:xfrm flipV="1">
                <a:off x="1749" y="1874"/>
                <a:ext cx="0" cy="17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2" name="Line 14"/>
              <p:cNvSpPr>
                <a:spLocks noChangeShapeType="1"/>
              </p:cNvSpPr>
              <p:nvPr/>
            </p:nvSpPr>
            <p:spPr bwMode="auto">
              <a:xfrm>
                <a:off x="1749" y="3359"/>
                <a:ext cx="794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3" name="Line 15"/>
              <p:cNvSpPr>
                <a:spLocks noChangeShapeType="1"/>
              </p:cNvSpPr>
              <p:nvPr/>
            </p:nvSpPr>
            <p:spPr bwMode="auto">
              <a:xfrm>
                <a:off x="2543" y="3359"/>
                <a:ext cx="0" cy="31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4" name="Line 16"/>
              <p:cNvSpPr>
                <a:spLocks noChangeShapeType="1"/>
              </p:cNvSpPr>
              <p:nvPr/>
            </p:nvSpPr>
            <p:spPr bwMode="auto">
              <a:xfrm>
                <a:off x="1749" y="2059"/>
                <a:ext cx="1709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5" name="Line 17"/>
              <p:cNvSpPr>
                <a:spLocks noChangeShapeType="1"/>
              </p:cNvSpPr>
              <p:nvPr/>
            </p:nvSpPr>
            <p:spPr bwMode="auto">
              <a:xfrm>
                <a:off x="3458" y="2059"/>
                <a:ext cx="0" cy="161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6" name="Line 18"/>
              <p:cNvSpPr>
                <a:spLocks noChangeShapeType="1"/>
              </p:cNvSpPr>
              <p:nvPr/>
            </p:nvSpPr>
            <p:spPr bwMode="auto">
              <a:xfrm>
                <a:off x="1749" y="2369"/>
                <a:ext cx="103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7" name="Line 19"/>
              <p:cNvSpPr>
                <a:spLocks noChangeShapeType="1"/>
              </p:cNvSpPr>
              <p:nvPr/>
            </p:nvSpPr>
            <p:spPr bwMode="auto">
              <a:xfrm>
                <a:off x="2789" y="2387"/>
                <a:ext cx="0" cy="130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8" name="Line 20"/>
              <p:cNvSpPr>
                <a:spLocks noChangeShapeType="1"/>
              </p:cNvSpPr>
              <p:nvPr/>
            </p:nvSpPr>
            <p:spPr bwMode="auto">
              <a:xfrm flipV="1">
                <a:off x="1749" y="3359"/>
                <a:ext cx="794" cy="31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09" name="Line 21"/>
              <p:cNvSpPr>
                <a:spLocks noChangeShapeType="1"/>
              </p:cNvSpPr>
              <p:nvPr/>
            </p:nvSpPr>
            <p:spPr bwMode="auto">
              <a:xfrm flipV="1">
                <a:off x="2543" y="2369"/>
                <a:ext cx="244" cy="99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10" name="Line 22"/>
              <p:cNvSpPr>
                <a:spLocks noChangeShapeType="1"/>
              </p:cNvSpPr>
              <p:nvPr/>
            </p:nvSpPr>
            <p:spPr bwMode="auto">
              <a:xfrm flipV="1">
                <a:off x="2787" y="2059"/>
                <a:ext cx="671" cy="31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511" name="Text Box 23"/>
              <p:cNvSpPr txBox="1">
                <a:spLocks noChangeArrowheads="1"/>
              </p:cNvSpPr>
              <p:nvPr/>
            </p:nvSpPr>
            <p:spPr bwMode="auto">
              <a:xfrm>
                <a:off x="4336" y="3484"/>
                <a:ext cx="305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黑体" pitchFamily="2" charset="-122"/>
                    <a:ea typeface="黑体" pitchFamily="2" charset="-122"/>
                  </a:rPr>
                  <a:t>f</a:t>
                </a:r>
              </a:p>
            </p:txBody>
          </p:sp>
          <p:sp>
            <p:nvSpPr>
              <p:cNvPr id="191512" name="Text Box 24"/>
              <p:cNvSpPr txBox="1">
                <a:spLocks noChangeArrowheads="1"/>
              </p:cNvSpPr>
              <p:nvPr/>
            </p:nvSpPr>
            <p:spPr bwMode="auto">
              <a:xfrm>
                <a:off x="1482" y="1626"/>
                <a:ext cx="24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黑体" pitchFamily="2" charset="-122"/>
                    <a:ea typeface="黑体" pitchFamily="2" charset="-122"/>
                  </a:rPr>
                  <a:t>g</a:t>
                </a:r>
              </a:p>
            </p:txBody>
          </p:sp>
          <p:sp>
            <p:nvSpPr>
              <p:cNvPr id="191513" name="Text Box 25"/>
              <p:cNvSpPr txBox="1">
                <a:spLocks noChangeArrowheads="1"/>
              </p:cNvSpPr>
              <p:nvPr/>
            </p:nvSpPr>
            <p:spPr bwMode="auto">
              <a:xfrm>
                <a:off x="1446" y="1956"/>
                <a:ext cx="64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255</a:t>
                </a:r>
              </a:p>
            </p:txBody>
          </p:sp>
          <p:sp>
            <p:nvSpPr>
              <p:cNvPr id="191514" name="Text Box 26"/>
              <p:cNvSpPr txBox="1">
                <a:spLocks noChangeArrowheads="1"/>
              </p:cNvSpPr>
              <p:nvPr/>
            </p:nvSpPr>
            <p:spPr bwMode="auto">
              <a:xfrm>
                <a:off x="3702" y="2926"/>
                <a:ext cx="489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kumimoji="1" lang="zh-CN" altLang="zh-CN" sz="1400">
                  <a:latin typeface="Times New Roman" pitchFamily="18" charset="0"/>
                </a:endParaRPr>
              </a:p>
            </p:txBody>
          </p:sp>
          <p:sp>
            <p:nvSpPr>
              <p:cNvPr id="191515" name="Text Box 27"/>
              <p:cNvSpPr txBox="1">
                <a:spLocks noChangeArrowheads="1"/>
              </p:cNvSpPr>
              <p:nvPr/>
            </p:nvSpPr>
            <p:spPr bwMode="auto">
              <a:xfrm>
                <a:off x="1505" y="3236"/>
                <a:ext cx="30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g</a:t>
                </a:r>
                <a:r>
                  <a:rPr kumimoji="1" lang="en-US" altLang="zh-CN" sz="1600" b="1" baseline="-25000">
                    <a:latin typeface="黑体" pitchFamily="2" charset="-122"/>
                    <a:ea typeface="黑体" pitchFamily="2" charset="-122"/>
                  </a:rPr>
                  <a:t>a</a:t>
                </a:r>
                <a:endParaRPr kumimoji="1" lang="en-US" altLang="zh-CN" sz="1600" b="1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91516" name="Text Box 28"/>
              <p:cNvSpPr txBox="1">
                <a:spLocks noChangeArrowheads="1"/>
              </p:cNvSpPr>
              <p:nvPr/>
            </p:nvSpPr>
            <p:spPr bwMode="auto">
              <a:xfrm>
                <a:off x="1505" y="2245"/>
                <a:ext cx="30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黑体" pitchFamily="2" charset="-122"/>
                    <a:ea typeface="黑体" pitchFamily="2" charset="-122"/>
                  </a:rPr>
                  <a:t>g</a:t>
                </a:r>
                <a:r>
                  <a:rPr kumimoji="1" lang="en-US" altLang="zh-CN" sz="1600" b="1" baseline="-25000">
                    <a:latin typeface="黑体" pitchFamily="2" charset="-122"/>
                    <a:ea typeface="黑体" pitchFamily="2" charset="-122"/>
                  </a:rPr>
                  <a:t>b</a:t>
                </a:r>
                <a:endParaRPr kumimoji="1" lang="en-US" altLang="zh-CN" sz="1600" b="1"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91517" name="Text Box 29"/>
              <p:cNvSpPr txBox="1">
                <a:spLocks noChangeArrowheads="1"/>
              </p:cNvSpPr>
              <p:nvPr/>
            </p:nvSpPr>
            <p:spPr bwMode="auto">
              <a:xfrm>
                <a:off x="1871" y="3359"/>
                <a:ext cx="24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ea typeface="黑体" pitchFamily="2" charset="-122"/>
                    <a:cs typeface="Times New Roman" pitchFamily="18" charset="0"/>
                  </a:rPr>
                  <a:t>α</a:t>
                </a:r>
              </a:p>
            </p:txBody>
          </p:sp>
          <p:sp>
            <p:nvSpPr>
              <p:cNvPr id="191518" name="Rectangle 30"/>
              <p:cNvSpPr>
                <a:spLocks noChangeArrowheads="1"/>
              </p:cNvSpPr>
              <p:nvPr/>
            </p:nvSpPr>
            <p:spPr bwMode="auto">
              <a:xfrm>
                <a:off x="2848" y="2042"/>
                <a:ext cx="24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  <a:ea typeface="黑体" pitchFamily="2" charset="-122"/>
                    <a:cs typeface="Times New Roman" pitchFamily="18" charset="0"/>
                  </a:rPr>
                  <a:t>γ</a:t>
                </a:r>
              </a:p>
            </p:txBody>
          </p:sp>
          <p:sp>
            <p:nvSpPr>
              <p:cNvPr id="191519" name="Rectangle 31"/>
              <p:cNvSpPr>
                <a:spLocks noChangeArrowheads="1"/>
              </p:cNvSpPr>
              <p:nvPr/>
            </p:nvSpPr>
            <p:spPr bwMode="auto">
              <a:xfrm>
                <a:off x="2446" y="2749"/>
                <a:ext cx="24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  <a:ea typeface="黑体" pitchFamily="2" charset="-122"/>
                    <a:cs typeface="Times New Roman" pitchFamily="18" charset="0"/>
                  </a:rPr>
                  <a:t>β</a:t>
                </a:r>
              </a:p>
            </p:txBody>
          </p:sp>
          <p:sp>
            <p:nvSpPr>
              <p:cNvPr id="191500" name="Line 12"/>
              <p:cNvSpPr>
                <a:spLocks noChangeShapeType="1"/>
              </p:cNvSpPr>
              <p:nvPr/>
            </p:nvSpPr>
            <p:spPr bwMode="auto">
              <a:xfrm>
                <a:off x="1737" y="3666"/>
                <a:ext cx="2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1528" name="Text Box 40"/>
            <p:cNvSpPr txBox="1">
              <a:spLocks noChangeArrowheads="1"/>
            </p:cNvSpPr>
            <p:nvPr/>
          </p:nvSpPr>
          <p:spPr bwMode="auto">
            <a:xfrm>
              <a:off x="4121" y="3681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黑体" pitchFamily="2" charset="-122"/>
                </a:rPr>
                <a:t>(i,j)</a:t>
              </a:r>
            </a:p>
          </p:txBody>
        </p:sp>
        <p:sp>
          <p:nvSpPr>
            <p:cNvPr id="191529" name="Text Box 41"/>
            <p:cNvSpPr txBox="1">
              <a:spLocks noChangeArrowheads="1"/>
            </p:cNvSpPr>
            <p:nvPr/>
          </p:nvSpPr>
          <p:spPr bwMode="auto">
            <a:xfrm>
              <a:off x="1266" y="1867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a typeface="黑体" pitchFamily="2" charset="-122"/>
                </a:rPr>
                <a:t>(i,j)</a:t>
              </a:r>
            </a:p>
          </p:txBody>
        </p:sp>
      </p:grpSp>
      <p:sp>
        <p:nvSpPr>
          <p:cNvPr id="3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00166" y="357166"/>
            <a:ext cx="6286544" cy="1223963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线性对比度展宽 </a:t>
            </a:r>
            <a:br>
              <a:rPr lang="zh-CN" altLang="en-US" b="1" dirty="0">
                <a:effectLst/>
                <a:latin typeface="+mn-ea"/>
                <a:ea typeface="+mn-ea"/>
              </a:rPr>
            </a:br>
            <a:r>
              <a:rPr lang="zh-CN" altLang="en-US" b="1" dirty="0">
                <a:effectLst/>
                <a:latin typeface="+mn-ea"/>
                <a:ea typeface="+mn-ea"/>
              </a:rPr>
              <a:t>           </a:t>
            </a:r>
            <a:r>
              <a:rPr lang="en-US" altLang="zh-CN" b="1" dirty="0" smtClean="0">
                <a:effectLst/>
                <a:latin typeface="+mn-ea"/>
                <a:ea typeface="+mn-ea"/>
              </a:rPr>
              <a:t>——</a:t>
            </a:r>
            <a:r>
              <a:rPr lang="zh-CN" altLang="en-US" sz="3200" b="1" dirty="0" smtClean="0">
                <a:effectLst/>
                <a:latin typeface="+mn-ea"/>
                <a:ea typeface="+mn-ea"/>
              </a:rPr>
              <a:t>实现</a:t>
            </a:r>
            <a:r>
              <a:rPr lang="zh-CN" altLang="en-US" sz="3200" b="1" dirty="0">
                <a:effectLst/>
                <a:latin typeface="+mn-ea"/>
                <a:ea typeface="+mn-ea"/>
              </a:rPr>
              <a:t>方法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87624" y="549275"/>
            <a:ext cx="6840364" cy="1223963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线性对比度展宽 </a:t>
            </a:r>
            <a:br>
              <a:rPr lang="zh-CN" altLang="en-US" b="1" dirty="0">
                <a:effectLst/>
                <a:latin typeface="+mn-ea"/>
                <a:ea typeface="+mn-ea"/>
              </a:rPr>
            </a:br>
            <a:r>
              <a:rPr lang="zh-CN" altLang="en-US" b="1" dirty="0">
                <a:effectLst/>
                <a:latin typeface="+mn-ea"/>
                <a:ea typeface="+mn-ea"/>
              </a:rPr>
              <a:t>           </a:t>
            </a:r>
            <a:r>
              <a:rPr lang="en-US" altLang="zh-CN" b="1" dirty="0" smtClean="0">
                <a:effectLst/>
                <a:latin typeface="+mn-ea"/>
                <a:ea typeface="+mn-ea"/>
              </a:rPr>
              <a:t>——</a:t>
            </a:r>
            <a:r>
              <a:rPr lang="zh-CN" altLang="en-US" sz="3200" b="1" dirty="0" smtClean="0">
                <a:effectLst/>
                <a:latin typeface="+mn-ea"/>
                <a:ea typeface="+mn-ea"/>
              </a:rPr>
              <a:t>实现</a:t>
            </a:r>
            <a:r>
              <a:rPr lang="zh-CN" altLang="en-US" sz="3200" b="1" dirty="0">
                <a:effectLst/>
                <a:latin typeface="+mn-ea"/>
                <a:ea typeface="+mn-ea"/>
              </a:rPr>
              <a:t>方法</a:t>
            </a:r>
          </a:p>
        </p:txBody>
      </p:sp>
      <p:sp>
        <p:nvSpPr>
          <p:cNvPr id="3665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2017713"/>
            <a:ext cx="8193088" cy="430688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</a:t>
            </a:r>
          </a:p>
        </p:txBody>
      </p:sp>
      <p:graphicFrame>
        <p:nvGraphicFramePr>
          <p:cNvPr id="366596" name="Object 1028"/>
          <p:cNvGraphicFramePr>
            <a:graphicFrameLocks noChangeAspect="1"/>
          </p:cNvGraphicFramePr>
          <p:nvPr/>
        </p:nvGraphicFramePr>
        <p:xfrm>
          <a:off x="1219200" y="3200400"/>
          <a:ext cx="3679825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6" name="Equation" r:id="rId4" imgW="1765080" imgH="711000" progId="">
                  <p:embed/>
                </p:oleObj>
              </mc:Choice>
              <mc:Fallback>
                <p:oleObj name="Equation" r:id="rId4" imgW="1765080" imgH="711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00400"/>
                        <a:ext cx="3679825" cy="148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597" name="Object 1029"/>
          <p:cNvGraphicFramePr>
            <a:graphicFrameLocks noChangeAspect="1"/>
          </p:cNvGraphicFramePr>
          <p:nvPr/>
        </p:nvGraphicFramePr>
        <p:xfrm>
          <a:off x="5219700" y="3314700"/>
          <a:ext cx="20050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7" name="Equation" r:id="rId6" imgW="1041120" imgH="672840" progId="">
                  <p:embed/>
                </p:oleObj>
              </mc:Choice>
              <mc:Fallback>
                <p:oleObj name="Equation" r:id="rId6" imgW="1041120" imgH="672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314700"/>
                        <a:ext cx="20050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622" name="Text Box 1054"/>
          <p:cNvSpPr txBox="1">
            <a:spLocks noChangeArrowheads="1"/>
          </p:cNvSpPr>
          <p:nvPr/>
        </p:nvSpPr>
        <p:spPr bwMode="auto">
          <a:xfrm>
            <a:off x="251520" y="2209800"/>
            <a:ext cx="88924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latin typeface="+mn-ea"/>
              </a:rPr>
              <a:t>将上面图示的影射关系，用计算公式表达即为：</a:t>
            </a:r>
          </a:p>
        </p:txBody>
      </p:sp>
      <p:graphicFrame>
        <p:nvGraphicFramePr>
          <p:cNvPr id="366623" name="Object 1055"/>
          <p:cNvGraphicFramePr>
            <a:graphicFrameLocks noChangeAspect="1"/>
          </p:cNvGraphicFramePr>
          <p:nvPr/>
        </p:nvGraphicFramePr>
        <p:xfrm>
          <a:off x="2484438" y="4899025"/>
          <a:ext cx="33020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8" name="Equation" r:id="rId8" imgW="1714320" imgH="228600" progId="">
                  <p:embed/>
                </p:oleObj>
              </mc:Choice>
              <mc:Fallback>
                <p:oleObj name="Equation" r:id="rId8" imgW="171432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899025"/>
                        <a:ext cx="3302000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36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36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764704"/>
            <a:ext cx="5281613" cy="68580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对比度展宽效果示例</a:t>
            </a:r>
          </a:p>
        </p:txBody>
      </p:sp>
      <p:pic>
        <p:nvPicPr>
          <p:cNvPr id="192516" name="Picture 4" descr="td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04864"/>
            <a:ext cx="4333056" cy="3249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2517" name="Picture 5" descr="td01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204864"/>
            <a:ext cx="4308309" cy="3231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23528" y="0"/>
            <a:ext cx="86243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b="0" dirty="0" smtClean="0">
                <a:latin typeface="Times New Roman" pitchFamily="18" charset="0"/>
                <a:cs typeface="Times New Roman" pitchFamily="18" charset="0"/>
              </a:rPr>
              <a:t>Piecewise-line 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4000" b="0" dirty="0" smtClean="0">
                <a:latin typeface="Times New Roman" pitchFamily="18" charset="0"/>
                <a:cs typeface="Times New Roman" pitchFamily="18" charset="0"/>
              </a:rPr>
              <a:t>ransformation Functions</a:t>
            </a:r>
            <a:endParaRPr lang="en-US" altLang="zh-CN" sz="4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0" y="1208941"/>
            <a:ext cx="19077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Contrast stretching: to increase the dynamic range of the gray levels.</a:t>
            </a:r>
          </a:p>
        </p:txBody>
      </p:sp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68760"/>
            <a:ext cx="6335713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2411760" y="548680"/>
            <a:ext cx="4464620" cy="89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zh-CN" altLang="en-US" sz="4400" b="1" dirty="0"/>
              <a:t>分段线性变换</a:t>
            </a:r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6841108" y="5229200"/>
            <a:ext cx="24114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/>
              <a:t>函数，原图，变换后</a:t>
            </a:r>
            <a:r>
              <a:rPr lang="zh-CN" altLang="en-US" sz="3200" dirty="0" smtClean="0"/>
              <a:t>，   二</a:t>
            </a:r>
            <a:r>
              <a:rPr lang="zh-CN" altLang="en-US" sz="3200" dirty="0"/>
              <a:t>值图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250825" y="1071546"/>
            <a:ext cx="864076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Enhancement is a procedure to process an image so that the result is more suitable than the original for a specific application.</a:t>
            </a:r>
          </a:p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Enhancement is very much </a:t>
            </a:r>
            <a:r>
              <a:rPr lang="en-US" altLang="zh-CN" sz="2000" b="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problem oriented</a:t>
            </a:r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 and is one of the most interesting and visually appealing areas of image processing.</a:t>
            </a:r>
          </a:p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Enhancements methods fall into two </a:t>
            </a:r>
            <a:r>
              <a:rPr lang="en-US" altLang="zh-CN" sz="2000" b="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broad categories</a:t>
            </a:r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: spatial domain and frequency domain approaches. The first are based on direct manipulation of pixels in an image. The latter are based on modifying the Fourier transform of an image.</a:t>
            </a:r>
          </a:p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There is not a </a:t>
            </a:r>
            <a:r>
              <a:rPr lang="en-US" altLang="zh-CN" sz="2000" b="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clear-cut criterion</a:t>
            </a:r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 of performance about this kind of methods, and visual evaluation is usually used, but it is highly subjective process.</a:t>
            </a: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251520" y="3861048"/>
            <a:ext cx="835342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图像增强的目的是使处理后的图像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更适合于具体的应用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，是面向问题的，例如：适合于处理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射线的技术并不一定适合于处理空间探测器传送的图像。图像增强是最有趣的和最生动的图像处理技术之一。判断标准：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人的主观视觉</a:t>
            </a:r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2627784" y="332656"/>
            <a:ext cx="486129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图像增强的目的</a:t>
            </a:r>
            <a:endParaRPr lang="zh-CN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919" name="Picture 7" descr="nature1_msrc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772816"/>
            <a:ext cx="4104456" cy="4104456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</p:pic>
      <p:pic>
        <p:nvPicPr>
          <p:cNvPr id="8" name="Picture 36" descr="nature1"/>
          <p:cNvPicPr>
            <a:picLocks noChangeAspect="1" noChangeArrowheads="1"/>
          </p:cNvPicPr>
          <p:nvPr/>
        </p:nvPicPr>
        <p:blipFill>
          <a:blip r:embed="rId4" cstate="print">
            <a:lum bright="-10000"/>
          </a:blip>
          <a:srcRect/>
          <a:stretch>
            <a:fillRect/>
          </a:stretch>
        </p:blipFill>
        <p:spPr bwMode="auto">
          <a:xfrm>
            <a:off x="395412" y="1772816"/>
            <a:ext cx="4104580" cy="410457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923" name="Picture 35" descr="DSCN00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81790"/>
            <a:ext cx="4320479" cy="341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DSCN0020-80-60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9" y="1783208"/>
            <a:ext cx="4271774" cy="343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3.2.1 </a:t>
            </a:r>
            <a:r>
              <a:rPr lang="zh-CN" altLang="en-US" dirty="0" smtClean="0">
                <a:latin typeface="+mn-ea"/>
              </a:rPr>
              <a:t>反色、二值化、线性比例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3.2.3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灰级窗与灰级窗切片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419872" y="332656"/>
            <a:ext cx="2304256" cy="1052736"/>
          </a:xfrm>
        </p:spPr>
        <p:txBody>
          <a:bodyPr>
            <a:noAutofit/>
          </a:bodyPr>
          <a:lstStyle/>
          <a:p>
            <a:pPr algn="l"/>
            <a:r>
              <a:rPr lang="zh-CN" altLang="en-US" b="1" dirty="0" smtClean="0">
                <a:effectLst/>
                <a:latin typeface="+mn-ea"/>
                <a:ea typeface="+mn-ea"/>
              </a:rPr>
              <a:t>灰</a:t>
            </a:r>
            <a:r>
              <a:rPr lang="zh-CN" altLang="en-US" b="1" dirty="0">
                <a:effectLst/>
                <a:latin typeface="+mn-ea"/>
                <a:ea typeface="+mn-ea"/>
              </a:rPr>
              <a:t>级窗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8389243" cy="40338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当</a:t>
            </a:r>
            <a:r>
              <a:rPr lang="en-US" altLang="zh-CN" dirty="0">
                <a:effectLst/>
                <a:latin typeface="+mn-ea"/>
              </a:rPr>
              <a:t>256</a:t>
            </a:r>
            <a:r>
              <a:rPr lang="zh-CN" altLang="en-US" dirty="0">
                <a:effectLst/>
                <a:latin typeface="+mn-ea"/>
              </a:rPr>
              <a:t>个灰度级所表示的亮暗范围内的信息量太大，没办法很好地表述时，通过开窗的方式，每次只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把窗内的灰度级展宽</a:t>
            </a:r>
            <a:r>
              <a:rPr lang="zh-CN" altLang="en-US" dirty="0">
                <a:effectLst/>
                <a:latin typeface="+mn-ea"/>
              </a:rPr>
              <a:t>，而把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窗外</a:t>
            </a:r>
            <a:r>
              <a:rPr lang="zh-CN" altLang="en-US" dirty="0">
                <a:effectLst/>
                <a:latin typeface="+mn-ea"/>
              </a:rPr>
              <a:t>的灰度级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完全抑制掉</a:t>
            </a:r>
            <a:r>
              <a:rPr lang="zh-CN" altLang="en-US" dirty="0" smtClean="0">
                <a:effectLst/>
                <a:latin typeface="+mn-ea"/>
              </a:rPr>
              <a:t>。</a:t>
            </a:r>
            <a:endParaRPr lang="zh-CN" altLang="en-US" dirty="0"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n-ea"/>
              </a:rPr>
              <a:t>例如</a:t>
            </a:r>
            <a:r>
              <a:rPr lang="zh-CN" altLang="en-US" dirty="0">
                <a:effectLst/>
                <a:latin typeface="+mn-ea"/>
              </a:rPr>
              <a:t>，</a:t>
            </a:r>
            <a:r>
              <a:rPr lang="en-US" altLang="zh-CN" dirty="0">
                <a:effectLst/>
                <a:latin typeface="+mn-ea"/>
              </a:rPr>
              <a:t>CT</a:t>
            </a:r>
            <a:r>
              <a:rPr lang="zh-CN" altLang="en-US" dirty="0">
                <a:effectLst/>
                <a:latin typeface="+mn-ea"/>
              </a:rPr>
              <a:t>图像</a:t>
            </a:r>
            <a:r>
              <a:rPr lang="zh-CN" altLang="en-US" dirty="0" smtClean="0">
                <a:effectLst/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n-ea"/>
              </a:rPr>
              <a:t>骨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窗</a:t>
            </a:r>
            <a:r>
              <a:rPr lang="zh-CN" altLang="en-US" dirty="0">
                <a:effectLst/>
                <a:latin typeface="+mn-ea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肌肉窗</a:t>
            </a:r>
            <a:r>
              <a:rPr lang="zh-CN" altLang="en-US" dirty="0">
                <a:effectLst/>
                <a:latin typeface="+mn-ea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组织窗</a:t>
            </a:r>
            <a:r>
              <a:rPr lang="zh-CN" altLang="en-US" dirty="0">
                <a:effectLst/>
                <a:latin typeface="+mn-ea"/>
              </a:rPr>
              <a:t>就可分别清晰地显示相应的内容。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116632"/>
            <a:ext cx="5148262" cy="795337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灰级窗效果示例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1258888" y="1052513"/>
            <a:ext cx="2516187" cy="2881312"/>
            <a:chOff x="720" y="720"/>
            <a:chExt cx="1585" cy="1815"/>
          </a:xfrm>
        </p:grpSpPr>
        <p:pic>
          <p:nvPicPr>
            <p:cNvPr id="193588" name="Picture 52" descr="f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" y="720"/>
              <a:ext cx="1585" cy="15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3592" name="Text Box 56"/>
            <p:cNvSpPr txBox="1">
              <a:spLocks noChangeArrowheads="1"/>
            </p:cNvSpPr>
            <p:nvPr/>
          </p:nvSpPr>
          <p:spPr bwMode="auto">
            <a:xfrm>
              <a:off x="1200" y="2304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itchFamily="18" charset="0"/>
                  <a:cs typeface="Times New Roman" pitchFamily="18" charset="0"/>
                </a:rPr>
                <a:t>原图</a:t>
              </a:r>
            </a:p>
          </p:txBody>
        </p:sp>
      </p:grp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029200" y="1103313"/>
            <a:ext cx="2516188" cy="2844800"/>
            <a:chOff x="3168" y="720"/>
            <a:chExt cx="1585" cy="1792"/>
          </a:xfrm>
        </p:grpSpPr>
        <p:pic>
          <p:nvPicPr>
            <p:cNvPr id="193589" name="Picture 53" descr="f01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8" y="720"/>
              <a:ext cx="1585" cy="15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3594" name="Text Box 58"/>
            <p:cNvSpPr txBox="1">
              <a:spLocks noChangeArrowheads="1"/>
            </p:cNvSpPr>
            <p:nvPr/>
          </p:nvSpPr>
          <p:spPr bwMode="auto">
            <a:xfrm>
              <a:off x="3696" y="2281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肺窗</a:t>
              </a:r>
            </a:p>
          </p:txBody>
        </p:sp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1258888" y="3998913"/>
            <a:ext cx="2516187" cy="2859087"/>
            <a:chOff x="816" y="2544"/>
            <a:chExt cx="1585" cy="1801"/>
          </a:xfrm>
        </p:grpSpPr>
        <p:pic>
          <p:nvPicPr>
            <p:cNvPr id="193591" name="Picture 55" descr="f03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6" y="2544"/>
              <a:ext cx="1585" cy="15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3596" name="Text Box 60"/>
            <p:cNvSpPr txBox="1">
              <a:spLocks noChangeArrowheads="1"/>
            </p:cNvSpPr>
            <p:nvPr/>
          </p:nvSpPr>
          <p:spPr bwMode="auto">
            <a:xfrm>
              <a:off x="1248" y="4114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肌肉窗</a:t>
              </a:r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5000625" y="3975100"/>
            <a:ext cx="2519363" cy="2882900"/>
            <a:chOff x="3150" y="2504"/>
            <a:chExt cx="1587" cy="1816"/>
          </a:xfrm>
        </p:grpSpPr>
        <p:pic>
          <p:nvPicPr>
            <p:cNvPr id="193590" name="Picture 54" descr="f02s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0" y="2504"/>
              <a:ext cx="1587" cy="15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3598" name="Text Box 62"/>
            <p:cNvSpPr txBox="1">
              <a:spLocks noChangeArrowheads="1"/>
            </p:cNvSpPr>
            <p:nvPr/>
          </p:nvSpPr>
          <p:spPr bwMode="auto">
            <a:xfrm>
              <a:off x="3744" y="4089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imes New Roman" pitchFamily="18" charset="0"/>
                  <a:cs typeface="Times New Roman" pitchFamily="18" charset="0"/>
                </a:rPr>
                <a:t>骨窗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53628" y="332656"/>
            <a:ext cx="2304256" cy="1052736"/>
          </a:xfrm>
        </p:spPr>
        <p:txBody>
          <a:bodyPr>
            <a:noAutofit/>
          </a:bodyPr>
          <a:lstStyle/>
          <a:p>
            <a:pPr algn="l"/>
            <a:r>
              <a:rPr lang="zh-CN" altLang="en-US" b="1" dirty="0" smtClean="0">
                <a:effectLst/>
                <a:latin typeface="+mn-ea"/>
                <a:ea typeface="+mn-ea"/>
              </a:rPr>
              <a:t>灰</a:t>
            </a:r>
            <a:r>
              <a:rPr lang="zh-CN" altLang="en-US" b="1" dirty="0">
                <a:effectLst/>
                <a:latin typeface="+mn-ea"/>
                <a:ea typeface="+mn-ea"/>
              </a:rPr>
              <a:t>级窗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8389243" cy="45862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当</a:t>
            </a:r>
            <a:r>
              <a:rPr lang="en-US" altLang="zh-CN" dirty="0">
                <a:effectLst/>
                <a:latin typeface="+mn-ea"/>
              </a:rPr>
              <a:t>256</a:t>
            </a:r>
            <a:r>
              <a:rPr lang="zh-CN" altLang="en-US" dirty="0">
                <a:effectLst/>
                <a:latin typeface="+mn-ea"/>
              </a:rPr>
              <a:t>个灰度级所表示的亮暗范围内的信息量太大，没办法很好地表述时，通过开窗的方式，每次只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把窗内的灰度级展宽</a:t>
            </a:r>
            <a:r>
              <a:rPr lang="zh-CN" altLang="en-US" dirty="0">
                <a:effectLst/>
                <a:latin typeface="+mn-ea"/>
              </a:rPr>
              <a:t>，而把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窗外</a:t>
            </a:r>
            <a:r>
              <a:rPr lang="zh-CN" altLang="en-US" dirty="0">
                <a:effectLst/>
                <a:latin typeface="+mn-ea"/>
              </a:rPr>
              <a:t>的灰度级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完全抑制掉</a:t>
            </a:r>
            <a:r>
              <a:rPr lang="zh-CN" altLang="en-US" dirty="0" smtClean="0">
                <a:effectLst/>
                <a:latin typeface="+mn-ea"/>
              </a:rPr>
              <a:t>。</a:t>
            </a:r>
            <a:endParaRPr lang="zh-CN" altLang="en-US" dirty="0"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n-ea"/>
              </a:rPr>
              <a:t>例如</a:t>
            </a:r>
            <a:r>
              <a:rPr lang="zh-CN" altLang="en-US" dirty="0">
                <a:effectLst/>
                <a:latin typeface="+mn-ea"/>
              </a:rPr>
              <a:t>，</a:t>
            </a:r>
            <a:r>
              <a:rPr lang="en-US" altLang="zh-CN" dirty="0">
                <a:effectLst/>
                <a:latin typeface="+mn-ea"/>
              </a:rPr>
              <a:t>CT</a:t>
            </a:r>
            <a:r>
              <a:rPr lang="zh-CN" altLang="en-US" dirty="0">
                <a:effectLst/>
                <a:latin typeface="+mn-ea"/>
              </a:rPr>
              <a:t>图像</a:t>
            </a:r>
            <a:r>
              <a:rPr lang="zh-CN" altLang="en-US" dirty="0" smtClean="0">
                <a:effectLst/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n-ea"/>
              </a:rPr>
              <a:t>骨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窗</a:t>
            </a:r>
            <a:r>
              <a:rPr lang="zh-CN" altLang="en-US" dirty="0">
                <a:effectLst/>
                <a:latin typeface="+mn-ea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肌肉窗</a:t>
            </a:r>
            <a:r>
              <a:rPr lang="zh-CN" altLang="en-US" dirty="0">
                <a:effectLst/>
                <a:latin typeface="+mn-ea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组织窗</a:t>
            </a:r>
            <a:r>
              <a:rPr lang="zh-CN" altLang="en-US" dirty="0">
                <a:effectLst/>
                <a:latin typeface="+mn-ea"/>
              </a:rPr>
              <a:t>就可分别清晰地显示相应的内容</a:t>
            </a:r>
            <a:r>
              <a:rPr lang="zh-CN" altLang="en-US" dirty="0" smtClean="0">
                <a:effectLst/>
                <a:latin typeface="+mn-ea"/>
              </a:rPr>
              <a:t>。</a:t>
            </a:r>
            <a:endParaRPr lang="en-US" altLang="zh-CN" dirty="0" smtClean="0"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如何实现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>
              <a:solidFill>
                <a:srgbClr val="0000FF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704137" cy="1008112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灰</a:t>
            </a:r>
            <a:r>
              <a:rPr lang="zh-CN" altLang="en-US" b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级窗的实现方法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428736"/>
            <a:ext cx="7961538" cy="107791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Times New Roman" pitchFamily="18" charset="0"/>
                <a:cs typeface="Times New Roman" pitchFamily="18" charset="0"/>
              </a:rPr>
              <a:t>如图所示</a:t>
            </a:r>
            <a:r>
              <a:rPr lang="zh-CN" altLang="en-US" dirty="0" smtClean="0">
                <a:effectLst/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Times New Roman" pitchFamily="18" charset="0"/>
                <a:cs typeface="Times New Roman" pitchFamily="18" charset="0"/>
              </a:rPr>
              <a:t>灰级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Times New Roman" pitchFamily="18" charset="0"/>
                <a:cs typeface="Times New Roman" pitchFamily="18" charset="0"/>
              </a:rPr>
              <a:t>窗</a:t>
            </a:r>
            <a:r>
              <a:rPr lang="zh-CN" altLang="en-US" dirty="0">
                <a:effectLst/>
                <a:latin typeface="Times New Roman" pitchFamily="18" charset="0"/>
                <a:cs typeface="Times New Roman" pitchFamily="18" charset="0"/>
              </a:rPr>
              <a:t>实际上是线性对比度展宽的一种特殊形式。</a:t>
            </a:r>
          </a:p>
        </p:txBody>
      </p:sp>
      <p:sp>
        <p:nvSpPr>
          <p:cNvPr id="202808" name="AutoShape 56"/>
          <p:cNvSpPr>
            <a:spLocks noChangeArrowheads="1"/>
          </p:cNvSpPr>
          <p:nvPr/>
        </p:nvSpPr>
        <p:spPr bwMode="auto">
          <a:xfrm>
            <a:off x="3851275" y="3936996"/>
            <a:ext cx="433388" cy="720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09"/>
          <p:cNvGrpSpPr>
            <a:grpSpLocks/>
          </p:cNvGrpSpPr>
          <p:nvPr/>
        </p:nvGrpSpPr>
        <p:grpSpPr bwMode="auto">
          <a:xfrm>
            <a:off x="395288" y="2857496"/>
            <a:ext cx="4508500" cy="2946400"/>
            <a:chOff x="240" y="1728"/>
            <a:chExt cx="2840" cy="1856"/>
          </a:xfrm>
        </p:grpSpPr>
        <p:grpSp>
          <p:nvGrpSpPr>
            <p:cNvPr id="3" name="Group 57"/>
            <p:cNvGrpSpPr>
              <a:grpSpLocks noChangeAspect="1"/>
            </p:cNvGrpSpPr>
            <p:nvPr/>
          </p:nvGrpSpPr>
          <p:grpSpPr bwMode="auto">
            <a:xfrm>
              <a:off x="240" y="1728"/>
              <a:ext cx="2580" cy="1856"/>
              <a:chOff x="1446" y="1626"/>
              <a:chExt cx="3195" cy="2298"/>
            </a:xfrm>
          </p:grpSpPr>
          <p:sp>
            <p:nvSpPr>
              <p:cNvPr id="202810" name="Text Box 58"/>
              <p:cNvSpPr txBox="1">
                <a:spLocks noChangeAspect="1" noChangeArrowheads="1"/>
              </p:cNvSpPr>
              <p:nvPr/>
            </p:nvSpPr>
            <p:spPr bwMode="auto">
              <a:xfrm>
                <a:off x="3309" y="3661"/>
                <a:ext cx="476" cy="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255</a:t>
                </a:r>
              </a:p>
            </p:txBody>
          </p:sp>
          <p:sp>
            <p:nvSpPr>
              <p:cNvPr id="202811" name="Text Box 59"/>
              <p:cNvSpPr txBox="1">
                <a:spLocks noChangeAspect="1" noChangeArrowheads="1"/>
              </p:cNvSpPr>
              <p:nvPr/>
            </p:nvSpPr>
            <p:spPr bwMode="auto">
              <a:xfrm>
                <a:off x="2448" y="3653"/>
                <a:ext cx="18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202812" name="Text Box 60"/>
              <p:cNvSpPr txBox="1">
                <a:spLocks noChangeAspect="1" noChangeArrowheads="1"/>
              </p:cNvSpPr>
              <p:nvPr/>
            </p:nvSpPr>
            <p:spPr bwMode="auto">
              <a:xfrm>
                <a:off x="2726" y="3658"/>
                <a:ext cx="18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202813" name="Line 61"/>
              <p:cNvSpPr>
                <a:spLocks noChangeAspect="1" noChangeShapeType="1"/>
              </p:cNvSpPr>
              <p:nvPr/>
            </p:nvSpPr>
            <p:spPr bwMode="auto">
              <a:xfrm flipV="1">
                <a:off x="1749" y="1874"/>
                <a:ext cx="0" cy="17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4" name="Line 62"/>
              <p:cNvSpPr>
                <a:spLocks noChangeAspect="1" noChangeShapeType="1"/>
              </p:cNvSpPr>
              <p:nvPr/>
            </p:nvSpPr>
            <p:spPr bwMode="auto">
              <a:xfrm>
                <a:off x="1749" y="3359"/>
                <a:ext cx="794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5" name="Line 63"/>
              <p:cNvSpPr>
                <a:spLocks noChangeAspect="1" noChangeShapeType="1"/>
              </p:cNvSpPr>
              <p:nvPr/>
            </p:nvSpPr>
            <p:spPr bwMode="auto">
              <a:xfrm>
                <a:off x="2543" y="3359"/>
                <a:ext cx="0" cy="31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6" name="Line 64"/>
              <p:cNvSpPr>
                <a:spLocks noChangeAspect="1" noChangeShapeType="1"/>
              </p:cNvSpPr>
              <p:nvPr/>
            </p:nvSpPr>
            <p:spPr bwMode="auto">
              <a:xfrm>
                <a:off x="1749" y="2059"/>
                <a:ext cx="1709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7" name="Line 65"/>
              <p:cNvSpPr>
                <a:spLocks noChangeAspect="1" noChangeShapeType="1"/>
              </p:cNvSpPr>
              <p:nvPr/>
            </p:nvSpPr>
            <p:spPr bwMode="auto">
              <a:xfrm>
                <a:off x="3458" y="2059"/>
                <a:ext cx="0" cy="161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8" name="Line 66"/>
              <p:cNvSpPr>
                <a:spLocks noChangeAspect="1" noChangeShapeType="1"/>
              </p:cNvSpPr>
              <p:nvPr/>
            </p:nvSpPr>
            <p:spPr bwMode="auto">
              <a:xfrm>
                <a:off x="1749" y="2369"/>
                <a:ext cx="103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19" name="Line 67"/>
              <p:cNvSpPr>
                <a:spLocks noChangeAspect="1" noChangeShapeType="1"/>
              </p:cNvSpPr>
              <p:nvPr/>
            </p:nvSpPr>
            <p:spPr bwMode="auto">
              <a:xfrm>
                <a:off x="2789" y="2387"/>
                <a:ext cx="0" cy="130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0" name="Line 68"/>
              <p:cNvSpPr>
                <a:spLocks noChangeAspect="1" noChangeShapeType="1"/>
              </p:cNvSpPr>
              <p:nvPr/>
            </p:nvSpPr>
            <p:spPr bwMode="auto">
              <a:xfrm flipV="1">
                <a:off x="1749" y="3359"/>
                <a:ext cx="794" cy="31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1" name="Line 69"/>
              <p:cNvSpPr>
                <a:spLocks noChangeAspect="1" noChangeShapeType="1"/>
              </p:cNvSpPr>
              <p:nvPr/>
            </p:nvSpPr>
            <p:spPr bwMode="auto">
              <a:xfrm flipV="1">
                <a:off x="2543" y="2369"/>
                <a:ext cx="244" cy="99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2" name="Line 70"/>
              <p:cNvSpPr>
                <a:spLocks noChangeAspect="1" noChangeShapeType="1"/>
              </p:cNvSpPr>
              <p:nvPr/>
            </p:nvSpPr>
            <p:spPr bwMode="auto">
              <a:xfrm flipV="1">
                <a:off x="2787" y="2059"/>
                <a:ext cx="671" cy="31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3" name="Text Box 71"/>
              <p:cNvSpPr txBox="1">
                <a:spLocks noChangeAspect="1" noChangeArrowheads="1"/>
              </p:cNvSpPr>
              <p:nvPr/>
            </p:nvSpPr>
            <p:spPr bwMode="auto">
              <a:xfrm>
                <a:off x="4336" y="3484"/>
                <a:ext cx="305" cy="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itchFamily="18" charset="0"/>
                    <a:cs typeface="Times New Roman" pitchFamily="18" charset="0"/>
                  </a:rPr>
                  <a:t>f</a:t>
                </a:r>
              </a:p>
            </p:txBody>
          </p:sp>
          <p:sp>
            <p:nvSpPr>
              <p:cNvPr id="202824" name="Text Box 72"/>
              <p:cNvSpPr txBox="1">
                <a:spLocks noChangeAspect="1" noChangeArrowheads="1"/>
              </p:cNvSpPr>
              <p:nvPr/>
            </p:nvSpPr>
            <p:spPr bwMode="auto">
              <a:xfrm>
                <a:off x="1482" y="1626"/>
                <a:ext cx="244" cy="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itchFamily="18" charset="0"/>
                    <a:cs typeface="Times New Roman" pitchFamily="18" charset="0"/>
                  </a:rPr>
                  <a:t>g</a:t>
                </a:r>
              </a:p>
            </p:txBody>
          </p:sp>
          <p:sp>
            <p:nvSpPr>
              <p:cNvPr id="202825" name="Text Box 73"/>
              <p:cNvSpPr txBox="1">
                <a:spLocks noChangeAspect="1" noChangeArrowheads="1"/>
              </p:cNvSpPr>
              <p:nvPr/>
            </p:nvSpPr>
            <p:spPr bwMode="auto">
              <a:xfrm>
                <a:off x="1446" y="1957"/>
                <a:ext cx="648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255</a:t>
                </a:r>
              </a:p>
            </p:txBody>
          </p:sp>
          <p:sp>
            <p:nvSpPr>
              <p:cNvPr id="202826" name="Text Box 74"/>
              <p:cNvSpPr txBox="1">
                <a:spLocks noChangeAspect="1" noChangeArrowheads="1"/>
              </p:cNvSpPr>
              <p:nvPr/>
            </p:nvSpPr>
            <p:spPr bwMode="auto">
              <a:xfrm>
                <a:off x="3702" y="2926"/>
                <a:ext cx="489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kumimoji="1" lang="zh-CN" altLang="zh-CN" sz="1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7" name="Text Box 75"/>
              <p:cNvSpPr txBox="1">
                <a:spLocks noChangeAspect="1" noChangeArrowheads="1"/>
              </p:cNvSpPr>
              <p:nvPr/>
            </p:nvSpPr>
            <p:spPr bwMode="auto">
              <a:xfrm>
                <a:off x="1505" y="3235"/>
                <a:ext cx="305" cy="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kumimoji="1" lang="en-US" altLang="zh-CN" sz="1600" b="1" baseline="-2500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kumimoji="1" lang="en-US" altLang="zh-CN" sz="16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8" name="Text Box 76"/>
              <p:cNvSpPr txBox="1">
                <a:spLocks noChangeAspect="1" noChangeArrowheads="1"/>
              </p:cNvSpPr>
              <p:nvPr/>
            </p:nvSpPr>
            <p:spPr bwMode="auto">
              <a:xfrm>
                <a:off x="1505" y="2245"/>
                <a:ext cx="305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kumimoji="1" lang="en-US" altLang="zh-CN" sz="1600" b="1" baseline="-2500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kumimoji="1" lang="en-US" altLang="zh-CN" sz="16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29" name="Text Box 77"/>
              <p:cNvSpPr txBox="1">
                <a:spLocks noChangeAspect="1" noChangeArrowheads="1"/>
              </p:cNvSpPr>
              <p:nvPr/>
            </p:nvSpPr>
            <p:spPr bwMode="auto">
              <a:xfrm>
                <a:off x="1871" y="3359"/>
                <a:ext cx="244" cy="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α</a:t>
                </a:r>
              </a:p>
            </p:txBody>
          </p:sp>
          <p:sp>
            <p:nvSpPr>
              <p:cNvPr id="202830" name="Rectangle 78"/>
              <p:cNvSpPr>
                <a:spLocks noChangeAspect="1" noChangeArrowheads="1"/>
              </p:cNvSpPr>
              <p:nvPr/>
            </p:nvSpPr>
            <p:spPr bwMode="auto">
              <a:xfrm>
                <a:off x="2848" y="2042"/>
                <a:ext cx="219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γ</a:t>
                </a:r>
              </a:p>
            </p:txBody>
          </p:sp>
          <p:sp>
            <p:nvSpPr>
              <p:cNvPr id="202831" name="Rectangle 79"/>
              <p:cNvSpPr>
                <a:spLocks noChangeAspect="1" noChangeArrowheads="1"/>
              </p:cNvSpPr>
              <p:nvPr/>
            </p:nvSpPr>
            <p:spPr bwMode="auto">
              <a:xfrm>
                <a:off x="2447" y="2749"/>
                <a:ext cx="228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β</a:t>
                </a:r>
              </a:p>
            </p:txBody>
          </p:sp>
          <p:sp>
            <p:nvSpPr>
              <p:cNvPr id="202832" name="Line 80"/>
              <p:cNvSpPr>
                <a:spLocks noChangeAspect="1" noChangeShapeType="1"/>
              </p:cNvSpPr>
              <p:nvPr/>
            </p:nvSpPr>
            <p:spPr bwMode="auto">
              <a:xfrm>
                <a:off x="1737" y="3666"/>
                <a:ext cx="2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02859" name="Text Box 107"/>
            <p:cNvSpPr txBox="1">
              <a:spLocks noChangeArrowheads="1"/>
            </p:cNvSpPr>
            <p:nvPr/>
          </p:nvSpPr>
          <p:spPr bwMode="auto">
            <a:xfrm>
              <a:off x="2696" y="3285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CN" b="1" dirty="0" err="1">
                  <a:latin typeface="Times New Roman" pitchFamily="18" charset="0"/>
                  <a:cs typeface="Times New Roman" pitchFamily="18" charset="0"/>
                </a:rPr>
                <a:t>i,j</a:t>
              </a: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202860" name="Text Box 108"/>
            <p:cNvSpPr txBox="1">
              <a:spLocks noChangeArrowheads="1"/>
            </p:cNvSpPr>
            <p:nvPr/>
          </p:nvSpPr>
          <p:spPr bwMode="auto">
            <a:xfrm>
              <a:off x="367" y="1824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(i,j)</a:t>
              </a:r>
            </a:p>
          </p:txBody>
        </p:sp>
      </p:grpSp>
      <p:grpSp>
        <p:nvGrpSpPr>
          <p:cNvPr id="4" name="Group 112"/>
          <p:cNvGrpSpPr>
            <a:grpSpLocks/>
          </p:cNvGrpSpPr>
          <p:nvPr/>
        </p:nvGrpSpPr>
        <p:grpSpPr bwMode="auto">
          <a:xfrm>
            <a:off x="4500563" y="2857496"/>
            <a:ext cx="4483100" cy="2946400"/>
            <a:chOff x="2971" y="1933"/>
            <a:chExt cx="2824" cy="1856"/>
          </a:xfrm>
        </p:grpSpPr>
        <p:grpSp>
          <p:nvGrpSpPr>
            <p:cNvPr id="5" name="Group 106"/>
            <p:cNvGrpSpPr>
              <a:grpSpLocks noChangeAspect="1"/>
            </p:cNvGrpSpPr>
            <p:nvPr/>
          </p:nvGrpSpPr>
          <p:grpSpPr bwMode="auto">
            <a:xfrm>
              <a:off x="2971" y="1933"/>
              <a:ext cx="2580" cy="1856"/>
              <a:chOff x="2565" y="1797"/>
              <a:chExt cx="3195" cy="2298"/>
            </a:xfrm>
          </p:grpSpPr>
          <p:sp>
            <p:nvSpPr>
              <p:cNvPr id="202856" name="Line 104"/>
              <p:cNvSpPr>
                <a:spLocks noChangeAspect="1" noChangeShapeType="1"/>
              </p:cNvSpPr>
              <p:nvPr/>
            </p:nvSpPr>
            <p:spPr bwMode="auto">
              <a:xfrm>
                <a:off x="2856" y="3837"/>
                <a:ext cx="26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34" name="Text Box 82"/>
              <p:cNvSpPr txBox="1">
                <a:spLocks noChangeAspect="1" noChangeArrowheads="1"/>
              </p:cNvSpPr>
              <p:nvPr/>
            </p:nvSpPr>
            <p:spPr bwMode="auto">
              <a:xfrm>
                <a:off x="4428" y="3832"/>
                <a:ext cx="476" cy="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255</a:t>
                </a:r>
              </a:p>
            </p:txBody>
          </p:sp>
          <p:sp>
            <p:nvSpPr>
              <p:cNvPr id="202835" name="Text Box 83"/>
              <p:cNvSpPr txBox="1">
                <a:spLocks noChangeAspect="1" noChangeArrowheads="1"/>
              </p:cNvSpPr>
              <p:nvPr/>
            </p:nvSpPr>
            <p:spPr bwMode="auto">
              <a:xfrm>
                <a:off x="3567" y="3824"/>
                <a:ext cx="18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202836" name="Text Box 84"/>
              <p:cNvSpPr txBox="1">
                <a:spLocks noChangeAspect="1" noChangeArrowheads="1"/>
              </p:cNvSpPr>
              <p:nvPr/>
            </p:nvSpPr>
            <p:spPr bwMode="auto">
              <a:xfrm>
                <a:off x="3845" y="3829"/>
                <a:ext cx="183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202837" name="Line 85"/>
              <p:cNvSpPr>
                <a:spLocks noChangeAspect="1" noChangeShapeType="1"/>
              </p:cNvSpPr>
              <p:nvPr/>
            </p:nvSpPr>
            <p:spPr bwMode="auto">
              <a:xfrm flipV="1">
                <a:off x="2868" y="2045"/>
                <a:ext cx="0" cy="179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0" name="Line 88"/>
              <p:cNvSpPr>
                <a:spLocks noChangeAspect="1" noChangeShapeType="1"/>
              </p:cNvSpPr>
              <p:nvPr/>
            </p:nvSpPr>
            <p:spPr bwMode="auto">
              <a:xfrm>
                <a:off x="2868" y="2230"/>
                <a:ext cx="1709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1" name="Line 89"/>
              <p:cNvSpPr>
                <a:spLocks noChangeAspect="1" noChangeShapeType="1"/>
              </p:cNvSpPr>
              <p:nvPr/>
            </p:nvSpPr>
            <p:spPr bwMode="auto">
              <a:xfrm>
                <a:off x="4577" y="2230"/>
                <a:ext cx="0" cy="161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4" name="Line 92"/>
              <p:cNvSpPr>
                <a:spLocks noChangeAspect="1" noChangeShapeType="1"/>
              </p:cNvSpPr>
              <p:nvPr/>
            </p:nvSpPr>
            <p:spPr bwMode="auto">
              <a:xfrm flipV="1">
                <a:off x="2868" y="3838"/>
                <a:ext cx="783" cy="2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5" name="Line 93"/>
              <p:cNvSpPr>
                <a:spLocks noChangeAspect="1" noChangeShapeType="1"/>
              </p:cNvSpPr>
              <p:nvPr/>
            </p:nvSpPr>
            <p:spPr bwMode="auto">
              <a:xfrm flipV="1">
                <a:off x="3651" y="2205"/>
                <a:ext cx="227" cy="1679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6" name="Line 94"/>
              <p:cNvSpPr>
                <a:spLocks noChangeAspect="1" noChangeShapeType="1"/>
              </p:cNvSpPr>
              <p:nvPr/>
            </p:nvSpPr>
            <p:spPr bwMode="auto">
              <a:xfrm flipV="1">
                <a:off x="3887" y="2223"/>
                <a:ext cx="680" cy="1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47" name="Text Box 95"/>
              <p:cNvSpPr txBox="1">
                <a:spLocks noChangeAspect="1" noChangeArrowheads="1"/>
              </p:cNvSpPr>
              <p:nvPr/>
            </p:nvSpPr>
            <p:spPr bwMode="auto">
              <a:xfrm>
                <a:off x="5455" y="3655"/>
                <a:ext cx="305" cy="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itchFamily="18" charset="0"/>
                    <a:cs typeface="Times New Roman" pitchFamily="18" charset="0"/>
                  </a:rPr>
                  <a:t>f</a:t>
                </a:r>
              </a:p>
            </p:txBody>
          </p:sp>
          <p:sp>
            <p:nvSpPr>
              <p:cNvPr id="202848" name="Text Box 96"/>
              <p:cNvSpPr txBox="1">
                <a:spLocks noChangeAspect="1" noChangeArrowheads="1"/>
              </p:cNvSpPr>
              <p:nvPr/>
            </p:nvSpPr>
            <p:spPr bwMode="auto">
              <a:xfrm>
                <a:off x="2601" y="1797"/>
                <a:ext cx="244" cy="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itchFamily="18" charset="0"/>
                    <a:cs typeface="Times New Roman" pitchFamily="18" charset="0"/>
                  </a:rPr>
                  <a:t>g</a:t>
                </a:r>
              </a:p>
            </p:txBody>
          </p:sp>
          <p:sp>
            <p:nvSpPr>
              <p:cNvPr id="20284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2565" y="2128"/>
                <a:ext cx="648" cy="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255</a:t>
                </a:r>
              </a:p>
            </p:txBody>
          </p:sp>
          <p:sp>
            <p:nvSpPr>
              <p:cNvPr id="202850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4821" y="3097"/>
                <a:ext cx="489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kumimoji="1" lang="zh-CN" altLang="zh-CN" sz="1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2855" name="Rectangle 103"/>
              <p:cNvSpPr>
                <a:spLocks noChangeAspect="1" noChangeArrowheads="1"/>
              </p:cNvSpPr>
              <p:nvPr/>
            </p:nvSpPr>
            <p:spPr bwMode="auto">
              <a:xfrm>
                <a:off x="3566" y="2920"/>
                <a:ext cx="228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  <a:cs typeface="Times New Roman" pitchFamily="18" charset="0"/>
                  </a:rPr>
                  <a:t>β</a:t>
                </a:r>
              </a:p>
            </p:txBody>
          </p:sp>
          <p:sp>
            <p:nvSpPr>
              <p:cNvPr id="202857" name="Line 105"/>
              <p:cNvSpPr>
                <a:spLocks noChangeAspect="1" noChangeShapeType="1"/>
              </p:cNvSpPr>
              <p:nvPr/>
            </p:nvSpPr>
            <p:spPr bwMode="auto">
              <a:xfrm>
                <a:off x="3878" y="2205"/>
                <a:ext cx="0" cy="1633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02862" name="Text Box 110"/>
            <p:cNvSpPr txBox="1">
              <a:spLocks noChangeArrowheads="1"/>
            </p:cNvSpPr>
            <p:nvPr/>
          </p:nvSpPr>
          <p:spPr bwMode="auto">
            <a:xfrm>
              <a:off x="5411" y="3484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(i,j)</a:t>
              </a:r>
            </a:p>
          </p:txBody>
        </p:sp>
        <p:sp>
          <p:nvSpPr>
            <p:cNvPr id="202863" name="Text Box 111"/>
            <p:cNvSpPr txBox="1">
              <a:spLocks noChangeArrowheads="1"/>
            </p:cNvSpPr>
            <p:nvPr/>
          </p:nvSpPr>
          <p:spPr bwMode="auto">
            <a:xfrm>
              <a:off x="3093" y="2018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itchFamily="18" charset="0"/>
                  <a:cs typeface="Times New Roman" pitchFamily="18" charset="0"/>
                </a:rPr>
                <a:t>(i,j)</a:t>
              </a:r>
            </a:p>
          </p:txBody>
        </p:sp>
      </p:grpSp>
      <p:grpSp>
        <p:nvGrpSpPr>
          <p:cNvPr id="6" name="Group 117"/>
          <p:cNvGrpSpPr>
            <a:grpSpLocks/>
          </p:cNvGrpSpPr>
          <p:nvPr/>
        </p:nvGrpSpPr>
        <p:grpSpPr bwMode="auto">
          <a:xfrm>
            <a:off x="4932363" y="3433759"/>
            <a:ext cx="2209800" cy="2057400"/>
            <a:chOff x="3168" y="2160"/>
            <a:chExt cx="1392" cy="1296"/>
          </a:xfrm>
        </p:grpSpPr>
        <p:sp>
          <p:nvSpPr>
            <p:cNvPr id="202865" name="Line 113"/>
            <p:cNvSpPr>
              <a:spLocks noChangeShapeType="1"/>
            </p:cNvSpPr>
            <p:nvPr/>
          </p:nvSpPr>
          <p:spPr bwMode="auto">
            <a:xfrm>
              <a:off x="3168" y="3456"/>
              <a:ext cx="672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866" name="Line 114"/>
            <p:cNvSpPr>
              <a:spLocks noChangeShapeType="1"/>
            </p:cNvSpPr>
            <p:nvPr/>
          </p:nvSpPr>
          <p:spPr bwMode="auto">
            <a:xfrm flipV="1">
              <a:off x="3792" y="2160"/>
              <a:ext cx="192" cy="129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867" name="Line 115"/>
            <p:cNvSpPr>
              <a:spLocks noChangeShapeType="1"/>
            </p:cNvSpPr>
            <p:nvPr/>
          </p:nvSpPr>
          <p:spPr bwMode="auto">
            <a:xfrm>
              <a:off x="3984" y="3456"/>
              <a:ext cx="57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2868" name="Line 116"/>
            <p:cNvSpPr>
              <a:spLocks noChangeShapeType="1"/>
            </p:cNvSpPr>
            <p:nvPr/>
          </p:nvSpPr>
          <p:spPr bwMode="auto">
            <a:xfrm>
              <a:off x="3984" y="2160"/>
              <a:ext cx="0" cy="129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02870" name="Text Box 118"/>
          <p:cNvSpPr txBox="1">
            <a:spLocks noChangeArrowheads="1"/>
          </p:cNvSpPr>
          <p:nvPr/>
        </p:nvSpPr>
        <p:spPr bwMode="auto">
          <a:xfrm>
            <a:off x="611560" y="5809700"/>
            <a:ext cx="33843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线性对比度展宽</a:t>
            </a:r>
          </a:p>
        </p:txBody>
      </p:sp>
      <p:sp>
        <p:nvSpPr>
          <p:cNvPr id="202871" name="Text Box 119"/>
          <p:cNvSpPr txBox="1">
            <a:spLocks noChangeArrowheads="1"/>
          </p:cNvSpPr>
          <p:nvPr/>
        </p:nvSpPr>
        <p:spPr bwMode="auto">
          <a:xfrm>
            <a:off x="5292080" y="5809700"/>
            <a:ext cx="18003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灰级窗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/>
      <p:bldP spid="202808" grpId="0" animBg="1"/>
      <p:bldP spid="202870" grpId="0" autoUpdateAnimBg="0"/>
      <p:bldP spid="20287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643174" y="571480"/>
            <a:ext cx="4279900" cy="76993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灰级窗切片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37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只保留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感兴趣的部分，其余部分置为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pSp>
        <p:nvGrpSpPr>
          <p:cNvPr id="2" name="Group 1049"/>
          <p:cNvGrpSpPr>
            <a:grpSpLocks/>
          </p:cNvGrpSpPr>
          <p:nvPr/>
        </p:nvGrpSpPr>
        <p:grpSpPr bwMode="auto">
          <a:xfrm>
            <a:off x="1057263" y="2428868"/>
            <a:ext cx="5086373" cy="3757530"/>
            <a:chOff x="1746" y="2205"/>
            <a:chExt cx="2640" cy="1710"/>
          </a:xfrm>
        </p:grpSpPr>
        <p:sp>
          <p:nvSpPr>
            <p:cNvPr id="203781" name="Text Box 1029"/>
            <p:cNvSpPr txBox="1">
              <a:spLocks noChangeArrowheads="1"/>
            </p:cNvSpPr>
            <p:nvPr/>
          </p:nvSpPr>
          <p:spPr bwMode="auto">
            <a:xfrm>
              <a:off x="3330" y="3789"/>
              <a:ext cx="46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Times New Roman" pitchFamily="18" charset="0"/>
                  <a:cs typeface="Times New Roman" pitchFamily="18" charset="0"/>
                </a:rPr>
                <a:t>255</a:t>
              </a:r>
            </a:p>
          </p:txBody>
        </p:sp>
        <p:sp>
          <p:nvSpPr>
            <p:cNvPr id="203782" name="Text Box 1030"/>
            <p:cNvSpPr txBox="1">
              <a:spLocks noChangeArrowheads="1"/>
            </p:cNvSpPr>
            <p:nvPr/>
          </p:nvSpPr>
          <p:spPr bwMode="auto">
            <a:xfrm>
              <a:off x="2562" y="3741"/>
              <a:ext cx="14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03783" name="Text Box 1031"/>
            <p:cNvSpPr txBox="1">
              <a:spLocks noChangeArrowheads="1"/>
            </p:cNvSpPr>
            <p:nvPr/>
          </p:nvSpPr>
          <p:spPr bwMode="auto">
            <a:xfrm>
              <a:off x="2802" y="3741"/>
              <a:ext cx="14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03784" name="Line 1032"/>
            <p:cNvSpPr>
              <a:spLocks noChangeShapeType="1"/>
            </p:cNvSpPr>
            <p:nvPr/>
          </p:nvSpPr>
          <p:spPr bwMode="auto">
            <a:xfrm>
              <a:off x="2034" y="3789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85" name="Line 1033"/>
            <p:cNvSpPr>
              <a:spLocks noChangeShapeType="1"/>
            </p:cNvSpPr>
            <p:nvPr/>
          </p:nvSpPr>
          <p:spPr bwMode="auto">
            <a:xfrm flipV="1">
              <a:off x="2034" y="2397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87" name="Line 1035"/>
            <p:cNvSpPr>
              <a:spLocks noChangeShapeType="1"/>
            </p:cNvSpPr>
            <p:nvPr/>
          </p:nvSpPr>
          <p:spPr bwMode="auto">
            <a:xfrm>
              <a:off x="2842" y="2840"/>
              <a:ext cx="8" cy="949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88" name="Line 1036"/>
            <p:cNvSpPr>
              <a:spLocks noChangeShapeType="1"/>
            </p:cNvSpPr>
            <p:nvPr/>
          </p:nvSpPr>
          <p:spPr bwMode="auto">
            <a:xfrm flipV="1">
              <a:off x="2034" y="3789"/>
              <a:ext cx="480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89" name="Line 1037"/>
            <p:cNvSpPr>
              <a:spLocks noChangeShapeType="1"/>
            </p:cNvSpPr>
            <p:nvPr/>
          </p:nvSpPr>
          <p:spPr bwMode="auto">
            <a:xfrm flipV="1">
              <a:off x="2516" y="2831"/>
              <a:ext cx="336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90" name="Line 1038"/>
            <p:cNvSpPr>
              <a:spLocks noChangeShapeType="1"/>
            </p:cNvSpPr>
            <p:nvPr/>
          </p:nvSpPr>
          <p:spPr bwMode="auto">
            <a:xfrm flipV="1">
              <a:off x="2850" y="3789"/>
              <a:ext cx="480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91" name="Text Box 1039"/>
            <p:cNvSpPr txBox="1">
              <a:spLocks noChangeArrowheads="1"/>
            </p:cNvSpPr>
            <p:nvPr/>
          </p:nvSpPr>
          <p:spPr bwMode="auto">
            <a:xfrm>
              <a:off x="4146" y="3597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203792" name="Text Box 1040"/>
            <p:cNvSpPr txBox="1">
              <a:spLocks noChangeArrowheads="1"/>
            </p:cNvSpPr>
            <p:nvPr/>
          </p:nvSpPr>
          <p:spPr bwMode="auto">
            <a:xfrm>
              <a:off x="1746" y="2205"/>
              <a:ext cx="19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203793" name="Text Box 1041"/>
            <p:cNvSpPr txBox="1">
              <a:spLocks noChangeArrowheads="1"/>
            </p:cNvSpPr>
            <p:nvPr/>
          </p:nvSpPr>
          <p:spPr bwMode="auto">
            <a:xfrm>
              <a:off x="1753" y="2723"/>
              <a:ext cx="27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200">
                  <a:latin typeface="Times New Roman" pitchFamily="18" charset="0"/>
                  <a:cs typeface="Times New Roman" pitchFamily="18" charset="0"/>
                </a:rPr>
                <a:t>255</a:t>
              </a:r>
            </a:p>
          </p:txBody>
        </p:sp>
        <p:sp>
          <p:nvSpPr>
            <p:cNvPr id="203794" name="Text Box 1042"/>
            <p:cNvSpPr txBox="1">
              <a:spLocks noChangeArrowheads="1"/>
            </p:cNvSpPr>
            <p:nvPr/>
          </p:nvSpPr>
          <p:spPr bwMode="auto">
            <a:xfrm>
              <a:off x="3570" y="3213"/>
              <a:ext cx="384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zh-CN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3798" name="Line 1046"/>
            <p:cNvSpPr>
              <a:spLocks noChangeShapeType="1"/>
            </p:cNvSpPr>
            <p:nvPr/>
          </p:nvSpPr>
          <p:spPr bwMode="auto">
            <a:xfrm flipH="1">
              <a:off x="2514" y="2840"/>
              <a:ext cx="11" cy="949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灰级窗切片效果示意图</a:t>
            </a:r>
          </a:p>
        </p:txBody>
      </p:sp>
      <p:pic>
        <p:nvPicPr>
          <p:cNvPr id="194568" name="Picture 8" descr="dca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27088" y="2187591"/>
            <a:ext cx="3598862" cy="3598863"/>
          </a:xfrm>
          <a:noFill/>
          <a:ln/>
        </p:spPr>
      </p:pic>
      <p:pic>
        <p:nvPicPr>
          <p:cNvPr id="194570" name="Picture 10" descr="dcatff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716463" y="2133600"/>
            <a:ext cx="3598862" cy="3598863"/>
          </a:xfr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900113" y="333375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 b="0"/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395536" y="1052736"/>
            <a:ext cx="8505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Gray-level slicing for highlighting a specific range</a:t>
            </a:r>
          </a:p>
        </p:txBody>
      </p:sp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628800"/>
            <a:ext cx="6984777" cy="511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2627784" y="260648"/>
            <a:ext cx="43620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Slicing  </a:t>
            </a: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灰度切割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940152" y="1700809"/>
            <a:ext cx="2376487" cy="37087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/>
              <a:t>变换函数，变换函数，原图</a:t>
            </a:r>
            <a:r>
              <a:rPr lang="zh-CN" altLang="en-US" sz="3200" dirty="0" smtClean="0"/>
              <a:t>，       函数</a:t>
            </a:r>
            <a:r>
              <a:rPr lang="zh-CN" altLang="en-US" sz="3200" dirty="0"/>
              <a:t>变换后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pPr>
              <a:spcBef>
                <a:spcPct val="50000"/>
              </a:spcBef>
            </a:pPr>
            <a:r>
              <a:rPr lang="zh-CN" altLang="en-US" sz="3200" dirty="0" smtClean="0"/>
              <a:t>使用了哪个函数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4"/>
            <a:ext cx="8229600" cy="144090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sz="4900" dirty="0" smtClean="0">
                <a:latin typeface="Times New Roman" pitchFamily="18" charset="0"/>
                <a:cs typeface="Times New Roman" pitchFamily="18" charset="0"/>
              </a:rPr>
              <a:t>Image Enhancement </a:t>
            </a:r>
            <a:r>
              <a:rPr lang="en-US" altLang="zh-CN" sz="4900" dirty="0" smtClean="0">
                <a:latin typeface="Times New Roman" pitchFamily="18" charset="0"/>
                <a:ea typeface="+mn-ea"/>
                <a:cs typeface="Times New Roman" pitchFamily="18" charset="0"/>
              </a:rPr>
              <a:t/>
            </a:r>
            <a:br>
              <a:rPr lang="en-US" altLang="zh-CN" sz="4900" dirty="0" smtClean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sz="49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第三章   图像增强</a:t>
            </a:r>
            <a:r>
              <a:rPr lang="zh-CN" altLang="en-US" sz="3600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zh-CN" altLang="en-US" sz="3600" dirty="0" smtClean="0">
                <a:latin typeface="黑体" pitchFamily="2" charset="-122"/>
                <a:ea typeface="黑体" pitchFamily="2" charset="-122"/>
              </a:rPr>
            </a:br>
            <a:endParaRPr lang="en-US" altLang="zh-CN" sz="36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0" y="1428736"/>
            <a:ext cx="9144000" cy="55286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266700" indent="0">
              <a:lnSpc>
                <a:spcPct val="110000"/>
              </a:lnSpc>
              <a:buFontTx/>
              <a:buNone/>
            </a:pPr>
            <a:r>
              <a:rPr lang="zh-CN" altLang="en-US" sz="2000" dirty="0" smtClean="0">
                <a:latin typeface="宋体" pitchFamily="2" charset="-122"/>
              </a:rPr>
              <a:t>     </a:t>
            </a:r>
            <a:r>
              <a:rPr lang="zh-CN" altLang="en-US" sz="2800" dirty="0" smtClean="0">
                <a:latin typeface="宋体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</a:rPr>
              <a:t>图像增强</a:t>
            </a:r>
            <a:r>
              <a:rPr lang="zh-CN" altLang="en-US" dirty="0">
                <a:latin typeface="宋体" pitchFamily="2" charset="-122"/>
              </a:rPr>
              <a:t>是采用一系列技术去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改善图像的视觉效果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或将图像转换成一种更适合于人或机器进行分析和处理的形式。</a:t>
            </a:r>
          </a:p>
          <a:p>
            <a:pPr marL="266700" indent="0">
              <a:lnSpc>
                <a:spcPct val="110000"/>
              </a:lnSpc>
              <a:buFontTx/>
              <a:buNone/>
            </a:pPr>
            <a:r>
              <a:rPr lang="zh-CN" altLang="en-US" dirty="0">
                <a:latin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</a:rPr>
              <a:t>例如</a:t>
            </a:r>
            <a:r>
              <a:rPr lang="zh-CN" altLang="en-US" dirty="0">
                <a:latin typeface="宋体" pitchFamily="2" charset="-122"/>
              </a:rPr>
              <a:t>采用一系列技术有选择地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突出</a:t>
            </a:r>
            <a:r>
              <a:rPr lang="zh-CN" altLang="en-US" dirty="0">
                <a:latin typeface="宋体" pitchFamily="2" charset="-122"/>
              </a:rPr>
              <a:t>某些感兴趣的信息，同时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抑制</a:t>
            </a:r>
            <a:r>
              <a:rPr lang="zh-CN" altLang="en-US" dirty="0">
                <a:latin typeface="宋体" pitchFamily="2" charset="-122"/>
              </a:rPr>
              <a:t>一些不需要的信息，提高图像的使用价值。</a:t>
            </a:r>
          </a:p>
          <a:p>
            <a:pPr marL="266700" indent="0">
              <a:lnSpc>
                <a:spcPct val="110000"/>
              </a:lnSpc>
              <a:buFontTx/>
              <a:buNone/>
            </a:pPr>
            <a:r>
              <a:rPr lang="zh-CN" altLang="en-US" dirty="0">
                <a:latin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</a:rPr>
              <a:t>图像增强</a:t>
            </a:r>
            <a:r>
              <a:rPr lang="zh-CN" altLang="en-US" dirty="0">
                <a:latin typeface="宋体" pitchFamily="2" charset="-122"/>
              </a:rPr>
              <a:t>方法从增强的作用域出发，可分为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空间域</a:t>
            </a:r>
            <a:r>
              <a:rPr lang="zh-CN" altLang="en-US" dirty="0">
                <a:latin typeface="宋体" pitchFamily="2" charset="-122"/>
              </a:rPr>
              <a:t>增强和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频率域</a:t>
            </a:r>
            <a:r>
              <a:rPr lang="zh-CN" altLang="en-US" dirty="0">
                <a:latin typeface="宋体" pitchFamily="2" charset="-122"/>
              </a:rPr>
              <a:t>增强两种。</a:t>
            </a:r>
          </a:p>
          <a:p>
            <a:pPr marL="266700" indent="0" algn="just">
              <a:lnSpc>
                <a:spcPct val="110000"/>
              </a:lnSpc>
              <a:buFontTx/>
              <a:buNone/>
            </a:pPr>
            <a:r>
              <a:rPr lang="zh-CN" altLang="en-US" dirty="0">
                <a:latin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</a:rPr>
              <a:t>空间</a:t>
            </a:r>
            <a:r>
              <a:rPr lang="zh-CN" altLang="en-US" dirty="0">
                <a:latin typeface="宋体" pitchFamily="2" charset="-122"/>
              </a:rPr>
              <a:t>域增强是直接对图像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各像素进行处理</a:t>
            </a:r>
            <a:r>
              <a:rPr lang="zh-CN" altLang="en-US" dirty="0">
                <a:latin typeface="宋体" pitchFamily="2" charset="-122"/>
              </a:rPr>
              <a:t>；</a:t>
            </a:r>
          </a:p>
          <a:p>
            <a:pPr marL="266700" indent="0" algn="just">
              <a:lnSpc>
                <a:spcPct val="110000"/>
              </a:lnSpc>
              <a:buFontTx/>
              <a:buNone/>
            </a:pPr>
            <a:r>
              <a:rPr lang="zh-CN" altLang="en-US" dirty="0">
                <a:latin typeface="宋体" pitchFamily="2" charset="-122"/>
              </a:rPr>
              <a:t>    </a:t>
            </a:r>
            <a:r>
              <a:rPr lang="zh-CN" altLang="en-US" dirty="0" smtClean="0">
                <a:latin typeface="宋体" pitchFamily="2" charset="-122"/>
              </a:rPr>
              <a:t>频率域</a:t>
            </a:r>
            <a:r>
              <a:rPr lang="zh-CN" altLang="en-US" dirty="0">
                <a:latin typeface="宋体" pitchFamily="2" charset="-122"/>
              </a:rPr>
              <a:t>增强是对图像经傅立叶变换后的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频谱成分</a:t>
            </a:r>
            <a:r>
              <a:rPr lang="zh-CN" altLang="en-US" dirty="0">
                <a:latin typeface="宋体" pitchFamily="2" charset="-122"/>
              </a:rPr>
              <a:t>进行处理，然后</a:t>
            </a:r>
            <a:r>
              <a:rPr lang="zh-CN" altLang="en-US" dirty="0" smtClean="0">
                <a:latin typeface="宋体" pitchFamily="2" charset="-122"/>
              </a:rPr>
              <a:t>逆傅立叶</a:t>
            </a:r>
            <a:r>
              <a:rPr lang="zh-CN" altLang="en-US" dirty="0">
                <a:latin typeface="宋体" pitchFamily="2" charset="-122"/>
              </a:rPr>
              <a:t>变换获得所需的图像。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395536" y="1052736"/>
            <a:ext cx="8505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Gray-level slicing for highlighting a specific range</a:t>
            </a:r>
          </a:p>
        </p:txBody>
      </p:sp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628800"/>
            <a:ext cx="6984777" cy="511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2627784" y="260648"/>
            <a:ext cx="43620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Slicing  </a:t>
            </a: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灰度切割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940152" y="1700809"/>
            <a:ext cx="2376487" cy="44473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变换函数，变换函数，原图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，       函数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变换后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使用了哪个函数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</a:p>
          <a:p>
            <a:pPr>
              <a:spcBef>
                <a:spcPct val="50000"/>
              </a:spcBef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函数</a:t>
            </a:r>
          </a:p>
          <a:p>
            <a:pPr>
              <a:spcBef>
                <a:spcPct val="50000"/>
              </a:spcBef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3.2.1 </a:t>
            </a:r>
            <a:r>
              <a:rPr lang="zh-CN" altLang="en-US" dirty="0" smtClean="0">
                <a:latin typeface="+mn-ea"/>
              </a:rPr>
              <a:t>反色、二值化、线性比例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3.2.4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线性动态范围调整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93564" y="188640"/>
            <a:ext cx="7272338" cy="10795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动态范围</a:t>
            </a:r>
            <a:r>
              <a:rPr lang="zh-CN" altLang="en-US" b="1" dirty="0">
                <a:effectLst/>
                <a:latin typeface="+mn-ea"/>
                <a:ea typeface="+mn-ea"/>
              </a:rPr>
              <a:t>调整的思路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7980363" cy="44894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j-ea"/>
              </a:rPr>
              <a:t>动态范围：是指图像中所记录的场景中</a:t>
            </a:r>
            <a:r>
              <a:rPr lang="zh-CN" altLang="en-US" b="1" dirty="0">
                <a:solidFill>
                  <a:srgbClr val="0000FF"/>
                </a:solidFill>
                <a:latin typeface="+mj-ea"/>
              </a:rPr>
              <a:t>从暗到亮的变化范围</a:t>
            </a:r>
            <a:r>
              <a:rPr lang="zh-CN" altLang="en-US" dirty="0" smtClean="0">
                <a:latin typeface="+mj-ea"/>
              </a:rPr>
              <a:t>。</a:t>
            </a:r>
            <a:endParaRPr lang="en-US" altLang="zh-CN" dirty="0" smtClean="0"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n-ea"/>
              </a:rPr>
              <a:t>动态范围</a:t>
            </a:r>
            <a:r>
              <a:rPr lang="zh-CN" altLang="en-US" dirty="0">
                <a:effectLst/>
                <a:latin typeface="+mn-ea"/>
              </a:rPr>
              <a:t>调整思路：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dirty="0">
                <a:effectLst/>
                <a:latin typeface="+mn-ea"/>
              </a:rPr>
              <a:t>  </a:t>
            </a:r>
            <a:r>
              <a:rPr lang="zh-CN" altLang="en-US" dirty="0" smtClean="0">
                <a:effectLst/>
                <a:latin typeface="+mn-ea"/>
              </a:rPr>
              <a:t>通过</a:t>
            </a:r>
            <a:r>
              <a:rPr lang="zh-CN" altLang="en-US" dirty="0">
                <a:effectLst/>
                <a:latin typeface="+mn-ea"/>
              </a:rPr>
              <a:t>动态范围的压缩可以将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所关心部分</a:t>
            </a:r>
            <a:r>
              <a:rPr lang="zh-CN" altLang="en-US" dirty="0">
                <a:effectLst/>
                <a:latin typeface="+mn-ea"/>
              </a:rPr>
              <a:t>的灰度级的</a:t>
            </a:r>
            <a:r>
              <a:rPr lang="zh-CN" altLang="en-US" b="1" u="sng" dirty="0">
                <a:solidFill>
                  <a:srgbClr val="0000FF"/>
                </a:solidFill>
                <a:effectLst/>
                <a:latin typeface="+mn-ea"/>
              </a:rPr>
              <a:t>变化范围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扩大</a:t>
            </a:r>
            <a:r>
              <a:rPr lang="zh-CN" altLang="en-US" dirty="0">
                <a:effectLst/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n-ea"/>
              </a:rPr>
              <a:t>动态范围</a:t>
            </a:r>
            <a:r>
              <a:rPr lang="zh-CN" altLang="en-US" dirty="0">
                <a:effectLst/>
                <a:latin typeface="+mn-ea"/>
              </a:rPr>
              <a:t>调整方法分为以下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两种</a:t>
            </a:r>
            <a:r>
              <a:rPr lang="zh-CN" altLang="en-US" dirty="0">
                <a:effectLst/>
                <a:latin typeface="+mn-ea"/>
              </a:rPr>
              <a:t>：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effectLst/>
                <a:latin typeface="+mn-ea"/>
              </a:rPr>
              <a:t>1</a:t>
            </a:r>
            <a:r>
              <a:rPr lang="zh-CN" altLang="en-US" dirty="0">
                <a:effectLst/>
                <a:latin typeface="+mn-ea"/>
              </a:rPr>
              <a:t>）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线性动态范围调整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effectLst/>
                <a:latin typeface="+mn-ea"/>
              </a:rPr>
              <a:t>2</a:t>
            </a:r>
            <a:r>
              <a:rPr lang="zh-CN" altLang="en-US" dirty="0">
                <a:effectLst/>
                <a:latin typeface="+mn-ea"/>
              </a:rPr>
              <a:t>）非线性动态范围调整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charRg st="2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30083">
                                            <p:txEl>
                                              <p:charRg st="21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charRg st="3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30083">
                                            <p:txEl>
                                              <p:charRg st="34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char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30083">
                                            <p:txEl>
                                              <p:char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char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30083">
                                            <p:txEl>
                                              <p:char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577850"/>
            <a:ext cx="7843465" cy="614363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j-ea"/>
              </a:rPr>
              <a:t>线性动态范围调整效果示例</a:t>
            </a:r>
          </a:p>
        </p:txBody>
      </p:sp>
      <p:pic>
        <p:nvPicPr>
          <p:cNvPr id="215048" name="Picture 8" descr="第3章图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0005" y="2349500"/>
            <a:ext cx="4415664" cy="33117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049" name="Picture 9" descr="第3章图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2348880"/>
            <a:ext cx="4427984" cy="332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24"/>
            <a:ext cx="8135937" cy="10795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基本</a:t>
            </a:r>
            <a:r>
              <a:rPr lang="zh-CN" altLang="en-US" b="1" dirty="0">
                <a:effectLst/>
                <a:latin typeface="+mn-ea"/>
                <a:ea typeface="+mn-ea"/>
              </a:rPr>
              <a:t>思路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52104"/>
            <a:ext cx="8147050" cy="570589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通过把原图中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“不太黑”的像素也变成黑</a:t>
            </a:r>
            <a:r>
              <a:rPr lang="zh-CN" altLang="en-US" dirty="0">
                <a:effectLst/>
                <a:latin typeface="+mn-ea"/>
              </a:rPr>
              <a:t>，把原图中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“不太白”的相素也变成白</a:t>
            </a:r>
            <a:r>
              <a:rPr lang="zh-CN" altLang="en-US" dirty="0">
                <a:effectLst/>
                <a:latin typeface="+mn-ea"/>
              </a:rPr>
              <a:t>的方式，</a:t>
            </a:r>
            <a:r>
              <a:rPr lang="zh-CN" altLang="en-US" dirty="0" smtClean="0">
                <a:effectLst/>
                <a:latin typeface="+mn-ea"/>
              </a:rPr>
              <a:t>来扩展动态范围</a:t>
            </a:r>
            <a:r>
              <a:rPr lang="zh-CN" altLang="en-US" dirty="0">
                <a:effectLst/>
                <a:latin typeface="+mn-ea"/>
              </a:rPr>
              <a:t>，使新的</a:t>
            </a:r>
            <a:r>
              <a:rPr lang="zh-CN" altLang="en-US" dirty="0">
                <a:latin typeface="+mn-ea"/>
              </a:rPr>
              <a:t>图像中，关心部分的对比度可以展宽。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effectLst/>
                <a:latin typeface="+mn-ea"/>
              </a:rPr>
              <a:t>如下</a:t>
            </a:r>
            <a:r>
              <a:rPr lang="zh-CN" altLang="en-US" dirty="0">
                <a:effectLst/>
                <a:latin typeface="+mn-ea"/>
              </a:rPr>
              <a:t>图所示，将</a:t>
            </a:r>
            <a:r>
              <a:rPr lang="zh-CN" altLang="en-US" dirty="0" smtClean="0">
                <a:effectLst/>
                <a:latin typeface="+mn-ea"/>
              </a:rPr>
              <a:t>原来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[</a:t>
            </a:r>
            <a:r>
              <a:rPr lang="en-US" altLang="zh-CN" b="1" dirty="0" err="1" smtClean="0">
                <a:solidFill>
                  <a:srgbClr val="0000FF"/>
                </a:solidFill>
                <a:latin typeface="+mn-ea"/>
              </a:rPr>
              <a:t>a,b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]</a:t>
            </a:r>
            <a:r>
              <a:rPr lang="zh-CN" altLang="en-US" dirty="0" smtClean="0">
                <a:latin typeface="+mn-ea"/>
              </a:rPr>
              <a:t>范围内</a:t>
            </a:r>
            <a:r>
              <a:rPr lang="zh-CN" altLang="en-US" dirty="0">
                <a:effectLst/>
                <a:latin typeface="+mn-ea"/>
              </a:rPr>
              <a:t>的亮暗变化</a:t>
            </a:r>
            <a:r>
              <a:rPr lang="zh-CN" altLang="en-US" dirty="0" smtClean="0">
                <a:effectLst/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扩展</a:t>
            </a:r>
            <a:r>
              <a:rPr lang="zh-CN" altLang="en-US" dirty="0" smtClean="0">
                <a:effectLst/>
                <a:latin typeface="+mn-ea"/>
              </a:rPr>
              <a:t>到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[0,255]</a:t>
            </a:r>
            <a:r>
              <a:rPr lang="zh-CN" altLang="en-US" dirty="0" smtClean="0">
                <a:latin typeface="+mn-ea"/>
              </a:rPr>
              <a:t>范围</a:t>
            </a:r>
            <a:r>
              <a:rPr lang="zh-CN" altLang="en-US" dirty="0">
                <a:latin typeface="+mn-ea"/>
              </a:rPr>
              <a:t>内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+mn-ea"/>
              </a:rPr>
              <a:t>如何实现</a:t>
            </a:r>
            <a:r>
              <a:rPr lang="en-US" altLang="zh-CN" dirty="0" smtClean="0">
                <a:latin typeface="+mn-ea"/>
              </a:rPr>
              <a:t>???</a:t>
            </a:r>
            <a:endParaRPr lang="zh-CN" altLang="en-US" dirty="0">
              <a:latin typeface="+mn-ea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187625" y="4572008"/>
            <a:ext cx="7344816" cy="1337717"/>
            <a:chOff x="1429" y="3249"/>
            <a:chExt cx="2358" cy="1024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510" y="3249"/>
              <a:ext cx="1872" cy="896"/>
              <a:chOff x="864" y="2112"/>
              <a:chExt cx="1872" cy="896"/>
            </a:xfrm>
          </p:grpSpPr>
          <p:sp>
            <p:nvSpPr>
              <p:cNvPr id="214020" name="Rectangle 4"/>
              <p:cNvSpPr>
                <a:spLocks noChangeArrowheads="1"/>
              </p:cNvSpPr>
              <p:nvPr/>
            </p:nvSpPr>
            <p:spPr bwMode="auto">
              <a:xfrm>
                <a:off x="864" y="2112"/>
                <a:ext cx="1872" cy="384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0"/>
                      <a:invGamma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214022" name="Line 6"/>
              <p:cNvSpPr>
                <a:spLocks noChangeShapeType="1"/>
              </p:cNvSpPr>
              <p:nvPr/>
            </p:nvSpPr>
            <p:spPr bwMode="auto">
              <a:xfrm flipV="1">
                <a:off x="1056" y="24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214023" name="Line 7"/>
              <p:cNvSpPr>
                <a:spLocks noChangeShapeType="1"/>
              </p:cNvSpPr>
              <p:nvPr/>
            </p:nvSpPr>
            <p:spPr bwMode="auto">
              <a:xfrm flipV="1">
                <a:off x="2448" y="24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214024" name="Text Box 8"/>
              <p:cNvSpPr txBox="1">
                <a:spLocks noChangeArrowheads="1"/>
              </p:cNvSpPr>
              <p:nvPr/>
            </p:nvSpPr>
            <p:spPr bwMode="auto">
              <a:xfrm>
                <a:off x="960" y="2640"/>
                <a:ext cx="19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3200" dirty="0">
                    <a:latin typeface="+mn-ea"/>
                  </a:rPr>
                  <a:t>黑</a:t>
                </a:r>
              </a:p>
            </p:txBody>
          </p:sp>
          <p:sp>
            <p:nvSpPr>
              <p:cNvPr id="214025" name="Text Box 9"/>
              <p:cNvSpPr txBox="1">
                <a:spLocks noChangeArrowheads="1"/>
              </p:cNvSpPr>
              <p:nvPr/>
            </p:nvSpPr>
            <p:spPr bwMode="auto">
              <a:xfrm>
                <a:off x="2352" y="2640"/>
                <a:ext cx="19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3200">
                    <a:latin typeface="+mn-ea"/>
                  </a:rPr>
                  <a:t>白</a:t>
                </a:r>
              </a:p>
            </p:txBody>
          </p:sp>
        </p:grpSp>
        <p:sp>
          <p:nvSpPr>
            <p:cNvPr id="214029" name="Text Box 13"/>
            <p:cNvSpPr txBox="1">
              <a:spLocks noChangeArrowheads="1"/>
            </p:cNvSpPr>
            <p:nvPr/>
          </p:nvSpPr>
          <p:spPr bwMode="auto">
            <a:xfrm>
              <a:off x="1683" y="3549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a</a:t>
              </a:r>
            </a:p>
          </p:txBody>
        </p:sp>
        <p:sp>
          <p:nvSpPr>
            <p:cNvPr id="214030" name="Text Box 14"/>
            <p:cNvSpPr txBox="1">
              <a:spLocks noChangeArrowheads="1"/>
            </p:cNvSpPr>
            <p:nvPr/>
          </p:nvSpPr>
          <p:spPr bwMode="auto">
            <a:xfrm>
              <a:off x="3061" y="3576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>
                  <a:latin typeface="+mn-ea"/>
                </a:rPr>
                <a:t>b</a:t>
              </a:r>
            </a:p>
          </p:txBody>
        </p:sp>
        <p:sp>
          <p:nvSpPr>
            <p:cNvPr id="214031" name="Text Box 15"/>
            <p:cNvSpPr txBox="1">
              <a:spLocks noChangeArrowheads="1"/>
            </p:cNvSpPr>
            <p:nvPr/>
          </p:nvSpPr>
          <p:spPr bwMode="auto">
            <a:xfrm>
              <a:off x="1429" y="3576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0</a:t>
              </a:r>
            </a:p>
          </p:txBody>
        </p:sp>
        <p:sp>
          <p:nvSpPr>
            <p:cNvPr id="214032" name="Text Box 16"/>
            <p:cNvSpPr txBox="1">
              <a:spLocks noChangeArrowheads="1"/>
            </p:cNvSpPr>
            <p:nvPr/>
          </p:nvSpPr>
          <p:spPr bwMode="auto">
            <a:xfrm>
              <a:off x="3297" y="3594"/>
              <a:ext cx="490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255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7343775" cy="12239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实现</a:t>
            </a:r>
            <a:r>
              <a:rPr lang="zh-CN" altLang="en-US" b="1" dirty="0">
                <a:effectLst/>
                <a:latin typeface="+mn-ea"/>
                <a:ea typeface="+mn-ea"/>
              </a:rPr>
              <a:t>方法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571612"/>
            <a:ext cx="7715250" cy="25202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按照上面的设计思路，可以得到新图与原图的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对应关系</a:t>
            </a:r>
            <a:r>
              <a:rPr lang="zh-CN" altLang="en-US" dirty="0">
                <a:effectLst/>
                <a:latin typeface="+mn-ea"/>
              </a:rPr>
              <a:t>如下</a:t>
            </a:r>
            <a:r>
              <a:rPr lang="zh-CN" altLang="en-US" dirty="0" smtClean="0">
                <a:effectLst/>
                <a:latin typeface="+mn-ea"/>
              </a:rPr>
              <a:t>。</a:t>
            </a:r>
            <a:endParaRPr lang="zh-CN" altLang="en-US" dirty="0">
              <a:effectLst/>
              <a:latin typeface="+mn-ea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68313" y="4308189"/>
            <a:ext cx="4175671" cy="1422400"/>
            <a:chOff x="431" y="2341"/>
            <a:chExt cx="2242" cy="89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512" y="2341"/>
              <a:ext cx="1872" cy="896"/>
              <a:chOff x="864" y="2112"/>
              <a:chExt cx="1872" cy="896"/>
            </a:xfrm>
          </p:grpSpPr>
          <p:sp>
            <p:nvSpPr>
              <p:cNvPr id="431111" name="Rectangle 7"/>
              <p:cNvSpPr>
                <a:spLocks noChangeArrowheads="1"/>
              </p:cNvSpPr>
              <p:nvPr/>
            </p:nvSpPr>
            <p:spPr bwMode="auto">
              <a:xfrm>
                <a:off x="864" y="2112"/>
                <a:ext cx="1872" cy="384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0"/>
                      <a:invGamma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12" name="Line 8"/>
              <p:cNvSpPr>
                <a:spLocks noChangeShapeType="1"/>
              </p:cNvSpPr>
              <p:nvPr/>
            </p:nvSpPr>
            <p:spPr bwMode="auto">
              <a:xfrm flipV="1">
                <a:off x="1056" y="24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13" name="Line 9"/>
              <p:cNvSpPr>
                <a:spLocks noChangeShapeType="1"/>
              </p:cNvSpPr>
              <p:nvPr/>
            </p:nvSpPr>
            <p:spPr bwMode="auto">
              <a:xfrm flipV="1">
                <a:off x="2448" y="24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14" name="Text Box 10"/>
              <p:cNvSpPr txBox="1">
                <a:spLocks noChangeArrowheads="1"/>
              </p:cNvSpPr>
              <p:nvPr/>
            </p:nvSpPr>
            <p:spPr bwMode="auto">
              <a:xfrm>
                <a:off x="960" y="2640"/>
                <a:ext cx="19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3200">
                    <a:latin typeface="+mn-ea"/>
                  </a:rPr>
                  <a:t>黑</a:t>
                </a:r>
              </a:p>
            </p:txBody>
          </p:sp>
          <p:sp>
            <p:nvSpPr>
              <p:cNvPr id="431115" name="Text Box 11"/>
              <p:cNvSpPr txBox="1">
                <a:spLocks noChangeArrowheads="1"/>
              </p:cNvSpPr>
              <p:nvPr/>
            </p:nvSpPr>
            <p:spPr bwMode="auto">
              <a:xfrm>
                <a:off x="2352" y="2640"/>
                <a:ext cx="19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3200">
                    <a:latin typeface="+mn-ea"/>
                  </a:rPr>
                  <a:t>白</a:t>
                </a:r>
              </a:p>
            </p:txBody>
          </p:sp>
        </p:grpSp>
        <p:sp>
          <p:nvSpPr>
            <p:cNvPr id="431116" name="Text Box 12"/>
            <p:cNvSpPr txBox="1">
              <a:spLocks noChangeArrowheads="1"/>
            </p:cNvSpPr>
            <p:nvPr/>
          </p:nvSpPr>
          <p:spPr bwMode="auto">
            <a:xfrm>
              <a:off x="685" y="2641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a</a:t>
              </a:r>
            </a:p>
          </p:txBody>
        </p:sp>
        <p:sp>
          <p:nvSpPr>
            <p:cNvPr id="431117" name="Text Box 13"/>
            <p:cNvSpPr txBox="1">
              <a:spLocks noChangeArrowheads="1"/>
            </p:cNvSpPr>
            <p:nvPr/>
          </p:nvSpPr>
          <p:spPr bwMode="auto">
            <a:xfrm>
              <a:off x="2063" y="2668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b</a:t>
              </a:r>
            </a:p>
          </p:txBody>
        </p:sp>
        <p:sp>
          <p:nvSpPr>
            <p:cNvPr id="431118" name="Text Box 14"/>
            <p:cNvSpPr txBox="1">
              <a:spLocks noChangeArrowheads="1"/>
            </p:cNvSpPr>
            <p:nvPr/>
          </p:nvSpPr>
          <p:spPr bwMode="auto">
            <a:xfrm>
              <a:off x="431" y="2668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+mn-ea"/>
                </a:rPr>
                <a:t>0</a:t>
              </a:r>
            </a:p>
          </p:txBody>
        </p:sp>
        <p:sp>
          <p:nvSpPr>
            <p:cNvPr id="431119" name="Text Box 15"/>
            <p:cNvSpPr txBox="1">
              <a:spLocks noChangeArrowheads="1"/>
            </p:cNvSpPr>
            <p:nvPr/>
          </p:nvSpPr>
          <p:spPr bwMode="auto">
            <a:xfrm>
              <a:off x="2183" y="2694"/>
              <a:ext cx="49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 smtClean="0">
                  <a:latin typeface="+mn-ea"/>
                </a:rPr>
                <a:t>255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143377" y="2939764"/>
            <a:ext cx="4876800" cy="3421064"/>
            <a:chOff x="2792" y="1933"/>
            <a:chExt cx="3072" cy="2155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2792" y="2269"/>
              <a:ext cx="2450" cy="1819"/>
              <a:chOff x="2783" y="2179"/>
              <a:chExt cx="2450" cy="1819"/>
            </a:xfrm>
          </p:grpSpPr>
          <p:sp>
            <p:nvSpPr>
              <p:cNvPr id="431122" name="Line 18"/>
              <p:cNvSpPr>
                <a:spLocks noChangeAspect="1" noChangeShapeType="1"/>
              </p:cNvSpPr>
              <p:nvPr/>
            </p:nvSpPr>
            <p:spPr bwMode="auto">
              <a:xfrm>
                <a:off x="3251" y="3627"/>
                <a:ext cx="1814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23" name="Text Box 19"/>
              <p:cNvSpPr txBox="1">
                <a:spLocks noChangeAspect="1" noChangeArrowheads="1"/>
              </p:cNvSpPr>
              <p:nvPr/>
            </p:nvSpPr>
            <p:spPr bwMode="auto">
              <a:xfrm>
                <a:off x="4520" y="3623"/>
                <a:ext cx="620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3200" dirty="0">
                    <a:latin typeface="+mn-ea"/>
                  </a:rPr>
                  <a:t>255</a:t>
                </a:r>
              </a:p>
            </p:txBody>
          </p:sp>
          <p:sp>
            <p:nvSpPr>
              <p:cNvPr id="431124" name="Text Box 20"/>
              <p:cNvSpPr txBox="1">
                <a:spLocks noChangeAspect="1" noChangeArrowheads="1"/>
              </p:cNvSpPr>
              <p:nvPr/>
            </p:nvSpPr>
            <p:spPr bwMode="auto">
              <a:xfrm>
                <a:off x="3143" y="3621"/>
                <a:ext cx="630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3200" dirty="0" smtClean="0">
                    <a:latin typeface="+mn-ea"/>
                  </a:rPr>
                  <a:t>0 a</a:t>
                </a:r>
                <a:endParaRPr kumimoji="1" lang="en-US" altLang="zh-CN" sz="3200" dirty="0">
                  <a:latin typeface="+mn-ea"/>
                </a:endParaRPr>
              </a:p>
            </p:txBody>
          </p:sp>
          <p:sp>
            <p:nvSpPr>
              <p:cNvPr id="431125" name="Text Box 21"/>
              <p:cNvSpPr txBox="1">
                <a:spLocks noChangeAspect="1" noChangeArrowheads="1"/>
              </p:cNvSpPr>
              <p:nvPr/>
            </p:nvSpPr>
            <p:spPr bwMode="auto">
              <a:xfrm>
                <a:off x="4296" y="3630"/>
                <a:ext cx="147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3200">
                    <a:latin typeface="+mn-ea"/>
                  </a:rPr>
                  <a:t>b</a:t>
                </a:r>
              </a:p>
            </p:txBody>
          </p:sp>
          <p:sp>
            <p:nvSpPr>
              <p:cNvPr id="431126" name="Line 22"/>
              <p:cNvSpPr>
                <a:spLocks noChangeAspect="1" noChangeShapeType="1"/>
              </p:cNvSpPr>
              <p:nvPr/>
            </p:nvSpPr>
            <p:spPr bwMode="auto">
              <a:xfrm flipV="1">
                <a:off x="3261" y="2179"/>
                <a:ext cx="0" cy="14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27" name="Line 23"/>
              <p:cNvSpPr>
                <a:spLocks noChangeAspect="1" noChangeShapeType="1"/>
              </p:cNvSpPr>
              <p:nvPr/>
            </p:nvSpPr>
            <p:spPr bwMode="auto">
              <a:xfrm>
                <a:off x="3261" y="2329"/>
                <a:ext cx="1380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28" name="Line 24"/>
              <p:cNvSpPr>
                <a:spLocks noChangeAspect="1" noChangeShapeType="1"/>
              </p:cNvSpPr>
              <p:nvPr/>
            </p:nvSpPr>
            <p:spPr bwMode="auto">
              <a:xfrm>
                <a:off x="4641" y="2329"/>
                <a:ext cx="0" cy="130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29" name="Line 25"/>
              <p:cNvSpPr>
                <a:spLocks noChangeAspect="1" noChangeShapeType="1"/>
              </p:cNvSpPr>
              <p:nvPr/>
            </p:nvSpPr>
            <p:spPr bwMode="auto">
              <a:xfrm flipV="1">
                <a:off x="3261" y="3627"/>
                <a:ext cx="272" cy="1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30" name="Line 26"/>
              <p:cNvSpPr>
                <a:spLocks noChangeAspect="1" noChangeShapeType="1"/>
              </p:cNvSpPr>
              <p:nvPr/>
            </p:nvSpPr>
            <p:spPr bwMode="auto">
              <a:xfrm flipV="1">
                <a:off x="4395" y="2323"/>
                <a:ext cx="227" cy="1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33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2783" y="2203"/>
                <a:ext cx="523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3200" dirty="0">
                    <a:latin typeface="+mn-ea"/>
                  </a:rPr>
                  <a:t>255</a:t>
                </a:r>
              </a:p>
            </p:txBody>
          </p:sp>
          <p:sp>
            <p:nvSpPr>
              <p:cNvPr id="431134" name="Text Box 30"/>
              <p:cNvSpPr txBox="1">
                <a:spLocks noChangeAspect="1" noChangeArrowheads="1"/>
              </p:cNvSpPr>
              <p:nvPr/>
            </p:nvSpPr>
            <p:spPr bwMode="auto">
              <a:xfrm>
                <a:off x="4838" y="3029"/>
                <a:ext cx="39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kumimoji="1" lang="zh-CN" altLang="zh-CN" sz="3200">
                  <a:latin typeface="+mn-ea"/>
                </a:endParaRPr>
              </a:p>
            </p:txBody>
          </p:sp>
          <p:sp>
            <p:nvSpPr>
              <p:cNvPr id="431135" name="Line 31"/>
              <p:cNvSpPr>
                <a:spLocks noChangeAspect="1" noChangeShapeType="1"/>
              </p:cNvSpPr>
              <p:nvPr/>
            </p:nvSpPr>
            <p:spPr bwMode="auto">
              <a:xfrm>
                <a:off x="4386" y="2323"/>
                <a:ext cx="0" cy="1318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 flipV="1">
                <a:off x="3524" y="2332"/>
                <a:ext cx="871" cy="1289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+mn-ea"/>
                </a:endParaRPr>
              </a:p>
            </p:txBody>
          </p:sp>
        </p:grpSp>
        <p:sp>
          <p:nvSpPr>
            <p:cNvPr id="431137" name="Text Box 33"/>
            <p:cNvSpPr txBox="1">
              <a:spLocks noChangeArrowheads="1"/>
            </p:cNvSpPr>
            <p:nvPr/>
          </p:nvSpPr>
          <p:spPr bwMode="auto">
            <a:xfrm>
              <a:off x="5087" y="3570"/>
              <a:ext cx="77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 smtClean="0">
                  <a:latin typeface="+mn-ea"/>
                </a:rPr>
                <a:t>f(</a:t>
              </a:r>
              <a:r>
                <a:rPr lang="en-US" altLang="zh-CN" sz="3200" dirty="0" err="1" smtClean="0">
                  <a:latin typeface="+mn-ea"/>
                </a:rPr>
                <a:t>i,j</a:t>
              </a:r>
              <a:r>
                <a:rPr lang="en-US" altLang="zh-CN" sz="3200" dirty="0">
                  <a:latin typeface="+mn-ea"/>
                </a:rPr>
                <a:t>)</a:t>
              </a:r>
            </a:p>
          </p:txBody>
        </p: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2882" y="1933"/>
              <a:ext cx="11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 smtClean="0">
                  <a:latin typeface="+mn-ea"/>
                </a:rPr>
                <a:t>g(</a:t>
              </a:r>
              <a:r>
                <a:rPr lang="en-US" altLang="zh-CN" sz="3200" dirty="0" err="1" smtClean="0">
                  <a:latin typeface="+mn-ea"/>
                </a:rPr>
                <a:t>i,j</a:t>
              </a:r>
              <a:r>
                <a:rPr lang="en-US" altLang="zh-CN" sz="3200" dirty="0">
                  <a:latin typeface="+mn-ea"/>
                </a:rPr>
                <a:t>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例 题</a:t>
            </a:r>
            <a:endParaRPr lang="zh-CN" altLang="en-US" b="1" dirty="0">
              <a:latin typeface="+mj-ea"/>
            </a:endParaRPr>
          </a:p>
        </p:txBody>
      </p:sp>
      <p:graphicFrame>
        <p:nvGraphicFramePr>
          <p:cNvPr id="226566" name="Group 262"/>
          <p:cNvGraphicFramePr>
            <a:graphicFrameLocks noGrp="1"/>
          </p:cNvGraphicFramePr>
          <p:nvPr>
            <p:ph idx="1"/>
          </p:nvPr>
        </p:nvGraphicFramePr>
        <p:xfrm>
          <a:off x="250825" y="1571612"/>
          <a:ext cx="1947863" cy="2120901"/>
        </p:xfrm>
        <a:graphic>
          <a:graphicData uri="http://schemas.openxmlformats.org/drawingml/2006/table">
            <a:tbl>
              <a:tblPr/>
              <a:tblGrid>
                <a:gridCol w="388938"/>
                <a:gridCol w="390525"/>
                <a:gridCol w="388937"/>
                <a:gridCol w="390525"/>
                <a:gridCol w="388938"/>
              </a:tblGrid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4"/>
          <p:cNvGrpSpPr>
            <a:grpSpLocks/>
          </p:cNvGrpSpPr>
          <p:nvPr/>
        </p:nvGrpSpPr>
        <p:grpSpPr bwMode="auto">
          <a:xfrm>
            <a:off x="2339975" y="2076437"/>
            <a:ext cx="1584325" cy="1725612"/>
            <a:chOff x="1782" y="1616"/>
            <a:chExt cx="998" cy="1087"/>
          </a:xfrm>
        </p:grpSpPr>
        <p:sp>
          <p:nvSpPr>
            <p:cNvPr id="226354" name="AutoShape 50"/>
            <p:cNvSpPr>
              <a:spLocks noChangeArrowheads="1"/>
            </p:cNvSpPr>
            <p:nvPr/>
          </p:nvSpPr>
          <p:spPr bwMode="auto">
            <a:xfrm>
              <a:off x="2018" y="1616"/>
              <a:ext cx="635" cy="453"/>
            </a:xfrm>
            <a:prstGeom prst="rightArrow">
              <a:avLst>
                <a:gd name="adj1" fmla="val 50000"/>
                <a:gd name="adj2" fmla="val 35044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32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263"/>
            <p:cNvGrpSpPr>
              <a:grpSpLocks/>
            </p:cNvGrpSpPr>
            <p:nvPr/>
          </p:nvGrpSpPr>
          <p:grpSpPr bwMode="auto">
            <a:xfrm>
              <a:off x="1782" y="2160"/>
              <a:ext cx="998" cy="543"/>
              <a:chOff x="1519" y="935"/>
              <a:chExt cx="998" cy="543"/>
            </a:xfrm>
          </p:grpSpPr>
          <p:sp>
            <p:nvSpPr>
              <p:cNvPr id="226355" name="Text Box 51"/>
              <p:cNvSpPr txBox="1">
                <a:spLocks noChangeArrowheads="1"/>
              </p:cNvSpPr>
              <p:nvPr/>
            </p:nvSpPr>
            <p:spPr bwMode="auto">
              <a:xfrm>
                <a:off x="1519" y="935"/>
                <a:ext cx="998" cy="5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000" dirty="0">
                    <a:latin typeface="Times New Roman" pitchFamily="18" charset="0"/>
                    <a:cs typeface="Times New Roman" pitchFamily="18" charset="0"/>
                  </a:rPr>
                  <a:t>黑：</a:t>
                </a:r>
                <a:r>
                  <a:rPr kumimoji="1" lang="en-US" altLang="zh-CN" sz="2000" dirty="0">
                    <a:latin typeface="Times New Roman" pitchFamily="18" charset="0"/>
                    <a:cs typeface="Times New Roman" pitchFamily="18" charset="0"/>
                  </a:rPr>
                  <a:t>0     2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zh-CN" altLang="en-US" sz="2000" dirty="0">
                    <a:latin typeface="Times New Roman" pitchFamily="18" charset="0"/>
                    <a:cs typeface="Times New Roman" pitchFamily="18" charset="0"/>
                  </a:rPr>
                  <a:t>白：</a:t>
                </a:r>
                <a:r>
                  <a:rPr kumimoji="1" lang="en-US" altLang="zh-CN" sz="2000" dirty="0">
                    <a:latin typeface="Times New Roman" pitchFamily="18" charset="0"/>
                    <a:cs typeface="Times New Roman" pitchFamily="18" charset="0"/>
                  </a:rPr>
                  <a:t>9     7</a:t>
                </a:r>
              </a:p>
            </p:txBody>
          </p:sp>
          <p:sp>
            <p:nvSpPr>
              <p:cNvPr id="226356" name="Line 52"/>
              <p:cNvSpPr>
                <a:spLocks noChangeShapeType="1"/>
              </p:cNvSpPr>
              <p:nvPr/>
            </p:nvSpPr>
            <p:spPr bwMode="auto">
              <a:xfrm>
                <a:off x="2064" y="106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6357" name="Line 53"/>
              <p:cNvSpPr>
                <a:spLocks noChangeShapeType="1"/>
              </p:cNvSpPr>
              <p:nvPr/>
            </p:nvSpPr>
            <p:spPr bwMode="auto">
              <a:xfrm>
                <a:off x="2046" y="130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zh-CN" altLang="en-US" sz="3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aphicFrame>
        <p:nvGraphicFramePr>
          <p:cNvPr id="226576" name="Group 272"/>
          <p:cNvGraphicFramePr>
            <a:graphicFrameLocks noGrp="1"/>
          </p:cNvGraphicFramePr>
          <p:nvPr/>
        </p:nvGraphicFramePr>
        <p:xfrm>
          <a:off x="4140200" y="1716074"/>
          <a:ext cx="1944688" cy="1828800"/>
        </p:xfrm>
        <a:graphic>
          <a:graphicData uri="http://schemas.openxmlformats.org/drawingml/2006/table">
            <a:tbl>
              <a:tblPr/>
              <a:tblGrid>
                <a:gridCol w="388938"/>
                <a:gridCol w="403225"/>
                <a:gridCol w="374650"/>
                <a:gridCol w="388937"/>
                <a:gridCol w="388938"/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6478" name="AutoShape 174"/>
          <p:cNvSpPr>
            <a:spLocks noChangeArrowheads="1"/>
          </p:cNvSpPr>
          <p:nvPr/>
        </p:nvSpPr>
        <p:spPr bwMode="auto">
          <a:xfrm>
            <a:off x="7467600" y="3314687"/>
            <a:ext cx="865188" cy="1584325"/>
          </a:xfrm>
          <a:prstGeom prst="curvedLeftArrow">
            <a:avLst>
              <a:gd name="adj1" fmla="val 36624"/>
              <a:gd name="adj2" fmla="val 73248"/>
              <a:gd name="adj3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6577" name="Group 273"/>
          <p:cNvGraphicFramePr>
            <a:graphicFrameLocks noGrp="1"/>
          </p:cNvGraphicFramePr>
          <p:nvPr/>
        </p:nvGraphicFramePr>
        <p:xfrm>
          <a:off x="4664075" y="4163999"/>
          <a:ext cx="1944688" cy="1828800"/>
        </p:xfrm>
        <a:graphic>
          <a:graphicData uri="http://schemas.openxmlformats.org/drawingml/2006/table">
            <a:tbl>
              <a:tblPr/>
              <a:tblGrid>
                <a:gridCol w="388938"/>
                <a:gridCol w="403225"/>
                <a:gridCol w="374650"/>
                <a:gridCol w="388937"/>
                <a:gridCol w="388938"/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6558" name="Text Box 254"/>
          <p:cNvSpPr txBox="1">
            <a:spLocks noChangeArrowheads="1"/>
          </p:cNvSpPr>
          <p:nvPr/>
        </p:nvSpPr>
        <p:spPr bwMode="auto">
          <a:xfrm>
            <a:off x="2141538" y="1224400"/>
            <a:ext cx="228600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itchFamily="18" charset="0"/>
                <a:cs typeface="Times New Roman" pitchFamily="18" charset="0"/>
              </a:rPr>
              <a:t>将</a:t>
            </a:r>
            <a:r>
              <a:rPr kumimoji="1" lang="en-US" altLang="zh-CN" sz="2000" dirty="0" smtClean="0">
                <a:latin typeface="Times New Roman" pitchFamily="18" charset="0"/>
                <a:cs typeface="Times New Roman" pitchFamily="18" charset="0"/>
              </a:rPr>
              <a:t>[0,9] </a:t>
            </a:r>
            <a:r>
              <a:rPr kumimoji="1" lang="zh-CN" altLang="en-US" sz="2000" dirty="0" smtClean="0">
                <a:latin typeface="Times New Roman" pitchFamily="18" charset="0"/>
                <a:cs typeface="Times New Roman" pitchFamily="18" charset="0"/>
              </a:rPr>
              <a:t>转换到</a:t>
            </a:r>
            <a:r>
              <a:rPr kumimoji="1" lang="en-US" altLang="zh-CN" sz="2000" dirty="0">
                <a:latin typeface="Times New Roman" pitchFamily="18" charset="0"/>
                <a:cs typeface="Times New Roman" pitchFamily="18" charset="0"/>
              </a:rPr>
              <a:t>[2,7</a:t>
            </a:r>
            <a:r>
              <a:rPr kumimoji="1" lang="en-US" altLang="zh-CN" sz="2000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kumimoji="1" lang="en-US" altLang="zh-C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6562" name="Text Box 258"/>
          <p:cNvSpPr txBox="1">
            <a:spLocks noChangeArrowheads="1"/>
          </p:cNvSpPr>
          <p:nvPr/>
        </p:nvSpPr>
        <p:spPr bwMode="auto">
          <a:xfrm>
            <a:off x="310868" y="4283203"/>
            <a:ext cx="3851597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latin typeface="Times New Roman" pitchFamily="18" charset="0"/>
                <a:cs typeface="Times New Roman" pitchFamily="18" charset="0"/>
              </a:rPr>
              <a:t>作用：进行亮暗限幅 </a:t>
            </a:r>
          </a:p>
        </p:txBody>
      </p:sp>
      <p:sp>
        <p:nvSpPr>
          <p:cNvPr id="226571" name="Text Box 267"/>
          <p:cNvSpPr txBox="1">
            <a:spLocks noChangeArrowheads="1"/>
          </p:cNvSpPr>
          <p:nvPr/>
        </p:nvSpPr>
        <p:spPr bwMode="auto">
          <a:xfrm>
            <a:off x="6444208" y="2652699"/>
            <a:ext cx="2501355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itchFamily="18" charset="0"/>
                <a:cs typeface="Times New Roman" pitchFamily="18" charset="0"/>
              </a:rPr>
              <a:t>g(</a:t>
            </a:r>
            <a:r>
              <a:rPr kumimoji="1" lang="en-US" altLang="zh-CN" sz="2000" dirty="0" err="1">
                <a:latin typeface="Times New Roman" pitchFamily="18" charset="0"/>
                <a:cs typeface="Times New Roman" pitchFamily="18" charset="0"/>
              </a:rPr>
              <a:t>i,j</a:t>
            </a:r>
            <a:r>
              <a:rPr kumimoji="1" lang="en-US" altLang="zh-CN" sz="2000" dirty="0">
                <a:latin typeface="Times New Roman" pitchFamily="18" charset="0"/>
                <a:cs typeface="Times New Roman" pitchFamily="18" charset="0"/>
              </a:rPr>
              <a:t>)=9/5*f(</a:t>
            </a:r>
            <a:r>
              <a:rPr kumimoji="1" lang="en-US" altLang="zh-CN" sz="2000" dirty="0" err="1">
                <a:latin typeface="Times New Roman" pitchFamily="18" charset="0"/>
                <a:cs typeface="Times New Roman" pitchFamily="18" charset="0"/>
              </a:rPr>
              <a:t>i,j</a:t>
            </a:r>
            <a:r>
              <a:rPr kumimoji="1" lang="en-US" altLang="zh-CN" sz="2000" dirty="0">
                <a:latin typeface="Times New Roman" pitchFamily="18" charset="0"/>
                <a:cs typeface="Times New Roman" pitchFamily="18" charset="0"/>
              </a:rPr>
              <a:t>)-18/5</a:t>
            </a:r>
          </a:p>
        </p:txBody>
      </p:sp>
      <p:sp>
        <p:nvSpPr>
          <p:cNvPr id="226572" name="Text Box 268"/>
          <p:cNvSpPr txBox="1">
            <a:spLocks noChangeArrowheads="1"/>
          </p:cNvSpPr>
          <p:nvPr/>
        </p:nvSpPr>
        <p:spPr bwMode="auto">
          <a:xfrm>
            <a:off x="323850" y="3782999"/>
            <a:ext cx="24479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C=16.9211</a:t>
            </a:r>
          </a:p>
        </p:txBody>
      </p:sp>
      <p:sp>
        <p:nvSpPr>
          <p:cNvPr id="226573" name="Text Box 269"/>
          <p:cNvSpPr txBox="1">
            <a:spLocks noChangeArrowheads="1"/>
          </p:cNvSpPr>
          <p:nvPr/>
        </p:nvSpPr>
        <p:spPr bwMode="auto">
          <a:xfrm>
            <a:off x="4876800" y="5980099"/>
            <a:ext cx="22874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C=26.2895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6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6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6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6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6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6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6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6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6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6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6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478" grpId="0" animBg="1"/>
      <p:bldP spid="226558" grpId="0" animBg="1" autoUpdateAnimBg="0"/>
      <p:bldP spid="226562" grpId="0" animBg="1" autoUpdateAnimBg="0"/>
      <p:bldP spid="226571" grpId="0" animBg="1" autoUpdateAnimBg="0"/>
      <p:bldP spid="226572" grpId="0" autoUpdateAnimBg="0"/>
      <p:bldP spid="22657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577850"/>
            <a:ext cx="7843465" cy="614363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j-ea"/>
              </a:rPr>
              <a:t>线性动态范围调整效果示例</a:t>
            </a:r>
          </a:p>
        </p:txBody>
      </p:sp>
      <p:pic>
        <p:nvPicPr>
          <p:cNvPr id="215048" name="Picture 8" descr="第3章图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0005" y="2349500"/>
            <a:ext cx="4415664" cy="33117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049" name="Picture 9" descr="第3章图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2348880"/>
            <a:ext cx="4427984" cy="332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-27384"/>
            <a:ext cx="6572295" cy="11430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+mj-ea"/>
              </a:rPr>
              <a:t>线性动态范围调整效果示例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55650" y="1556941"/>
            <a:ext cx="3598863" cy="3937000"/>
            <a:chOff x="521" y="1298"/>
            <a:chExt cx="2267" cy="2480"/>
          </a:xfrm>
        </p:grpSpPr>
        <p:pic>
          <p:nvPicPr>
            <p:cNvPr id="193545" name="Picture 9" descr="dca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1" y="1298"/>
              <a:ext cx="2267" cy="2267"/>
            </a:xfrm>
            <a:prstGeom prst="rect">
              <a:avLst/>
            </a:prstGeom>
            <a:noFill/>
          </p:spPr>
        </p:pic>
        <p:sp>
          <p:nvSpPr>
            <p:cNvPr id="193549" name="Text Box 13"/>
            <p:cNvSpPr txBox="1">
              <a:spLocks noChangeArrowheads="1"/>
            </p:cNvSpPr>
            <p:nvPr/>
          </p:nvSpPr>
          <p:spPr bwMode="auto">
            <a:xfrm>
              <a:off x="1247" y="3566"/>
              <a:ext cx="4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1600"/>
                <a:t>原图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859338" y="1558548"/>
            <a:ext cx="3598862" cy="4081462"/>
            <a:chOff x="3061" y="1253"/>
            <a:chExt cx="2267" cy="2571"/>
          </a:xfrm>
        </p:grpSpPr>
        <p:pic>
          <p:nvPicPr>
            <p:cNvPr id="193547" name="Picture 11" descr="dcarf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61" y="1253"/>
              <a:ext cx="2267" cy="2267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93550" name="Text Box 14"/>
            <p:cNvSpPr txBox="1">
              <a:spLocks noChangeArrowheads="1"/>
            </p:cNvSpPr>
            <p:nvPr/>
          </p:nvSpPr>
          <p:spPr bwMode="auto">
            <a:xfrm>
              <a:off x="3606" y="3612"/>
              <a:ext cx="77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1600" dirty="0"/>
                <a:t>对比度展宽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755650" y="1556941"/>
            <a:ext cx="3598863" cy="3938588"/>
            <a:chOff x="2018" y="1570"/>
            <a:chExt cx="2267" cy="2481"/>
          </a:xfrm>
        </p:grpSpPr>
        <p:pic>
          <p:nvPicPr>
            <p:cNvPr id="193553" name="Picture 17" descr="dcarf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18" y="1570"/>
              <a:ext cx="2267" cy="226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93555" name="Text Box 19"/>
            <p:cNvSpPr txBox="1">
              <a:spLocks noChangeArrowheads="1"/>
            </p:cNvSpPr>
            <p:nvPr/>
          </p:nvSpPr>
          <p:spPr bwMode="auto">
            <a:xfrm>
              <a:off x="2487" y="3838"/>
              <a:ext cx="1305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+mj-ea"/>
                </a:rPr>
                <a:t>线性动态范围调整</a:t>
              </a:r>
              <a:endParaRPr lang="zh-CN" altLang="en-US" sz="1600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773" y="5589240"/>
            <a:ext cx="1890571" cy="1294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708" y="5394335"/>
            <a:ext cx="2159196" cy="1491049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8028384" y="2924944"/>
            <a:ext cx="936104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620688"/>
            <a:ext cx="5596002" cy="60960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对比度的概念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060575"/>
            <a:ext cx="8353176" cy="20161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effectLst/>
                <a:latin typeface="+mn-ea"/>
              </a:rPr>
              <a:t>对比度：通俗地讲，就是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亮暗的对比程度</a:t>
            </a:r>
            <a:r>
              <a:rPr lang="zh-CN" altLang="en-US" dirty="0">
                <a:effectLst/>
                <a:latin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effectLst/>
                <a:latin typeface="+mn-ea"/>
              </a:rPr>
              <a:t> 对比度通常表现了图像画质的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清晰程度</a:t>
            </a:r>
            <a:r>
              <a:rPr lang="zh-CN" altLang="en-US" dirty="0">
                <a:effectLst/>
                <a:latin typeface="+mn-ea"/>
              </a:rPr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66" y="1000108"/>
            <a:ext cx="4858982" cy="53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4953000" y="425470"/>
            <a:ext cx="419100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en-US" altLang="zh-CN" sz="2800" b="0" dirty="0">
              <a:latin typeface="Times New Roman" pitchFamily="18" charset="0"/>
            </a:endParaRPr>
          </a:p>
          <a:p>
            <a:r>
              <a:rPr kumimoji="1" lang="en-US" altLang="zh-CN" sz="3200" b="0" dirty="0">
                <a:latin typeface="Times New Roman" pitchFamily="18" charset="0"/>
              </a:rPr>
              <a:t>1. </a:t>
            </a:r>
            <a:r>
              <a:rPr kumimoji="1" lang="zh-CN" altLang="en-US" sz="3200" b="0" dirty="0">
                <a:latin typeface="Times New Roman" pitchFamily="18" charset="0"/>
              </a:rPr>
              <a:t>熟悉并掌握本章基本概念、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空域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图像增强</a:t>
            </a:r>
            <a:r>
              <a:rPr kumimoji="1" lang="zh-CN" altLang="en-US" sz="3200" b="0" dirty="0">
                <a:latin typeface="Times New Roman" pitchFamily="18" charset="0"/>
              </a:rPr>
              <a:t>的原理、方法及其特点；</a:t>
            </a:r>
          </a:p>
          <a:p>
            <a:pPr fontAlgn="b">
              <a:spcBef>
                <a:spcPct val="50000"/>
              </a:spcBef>
            </a:pPr>
            <a:r>
              <a:rPr kumimoji="1" lang="zh-CN" altLang="en-US" sz="3200" b="0" dirty="0">
                <a:latin typeface="Times New Roman" pitchFamily="18" charset="0"/>
              </a:rPr>
              <a:t> </a:t>
            </a:r>
            <a:r>
              <a:rPr kumimoji="1" lang="en-US" altLang="zh-CN" sz="3200" b="0" dirty="0">
                <a:latin typeface="Times New Roman" pitchFamily="18" charset="0"/>
              </a:rPr>
              <a:t>2. </a:t>
            </a:r>
            <a:r>
              <a:rPr kumimoji="1" lang="zh-CN" altLang="en-US" sz="3200" b="0" dirty="0" smtClean="0">
                <a:latin typeface="Times New Roman" pitchFamily="18" charset="0"/>
              </a:rPr>
              <a:t>了解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频域图像增强</a:t>
            </a:r>
            <a:r>
              <a:rPr kumimoji="1" lang="zh-CN" altLang="en-US" sz="3200" b="0" dirty="0" smtClean="0">
                <a:latin typeface="Times New Roman" pitchFamily="18" charset="0"/>
              </a:rPr>
              <a:t>的</a:t>
            </a:r>
            <a:r>
              <a:rPr kumimoji="1" lang="zh-CN" altLang="en-US" sz="3200" b="0" dirty="0">
                <a:latin typeface="Times New Roman" pitchFamily="18" charset="0"/>
              </a:rPr>
              <a:t>方法及</a:t>
            </a:r>
            <a:r>
              <a:rPr kumimoji="1" lang="zh-CN" altLang="en-US" sz="3200" b="0" dirty="0" smtClean="0">
                <a:latin typeface="Times New Roman" pitchFamily="18" charset="0"/>
              </a:rPr>
              <a:t>其实现</a:t>
            </a:r>
            <a:r>
              <a:rPr kumimoji="1" lang="zh-CN" altLang="en-US" sz="3200" b="0" dirty="0">
                <a:latin typeface="Times New Roman" pitchFamily="18" charset="0"/>
              </a:rPr>
              <a:t>过程；</a:t>
            </a:r>
          </a:p>
          <a:p>
            <a:pPr fontAlgn="b">
              <a:spcBef>
                <a:spcPct val="50000"/>
              </a:spcBef>
            </a:pPr>
            <a:r>
              <a:rPr kumimoji="1" lang="en-US" altLang="zh-CN" sz="3200" b="0" dirty="0">
                <a:latin typeface="Times New Roman" pitchFamily="18" charset="0"/>
              </a:rPr>
              <a:t>3.</a:t>
            </a:r>
            <a:r>
              <a:rPr kumimoji="1" lang="zh-CN" altLang="en-US" sz="3200" b="0" dirty="0">
                <a:latin typeface="Times New Roman" pitchFamily="18" charset="0"/>
              </a:rPr>
              <a:t>重点掌握直方图修正方法、特点及其应用；空间域</a:t>
            </a:r>
            <a:r>
              <a:rPr kumimoji="1"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平滑、锐化和彩色增强</a:t>
            </a:r>
            <a:r>
              <a:rPr kumimoji="1" lang="zh-CN" altLang="en-US" sz="3200" b="0" dirty="0">
                <a:latin typeface="Times New Roman" pitchFamily="18" charset="0"/>
              </a:rPr>
              <a:t>技术。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39752" y="548680"/>
            <a:ext cx="5113337" cy="60960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对比度的计算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7272338" cy="8651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对比度的计算公式如下：</a:t>
            </a:r>
          </a:p>
        </p:txBody>
      </p:sp>
      <p:graphicFrame>
        <p:nvGraphicFramePr>
          <p:cNvPr id="423940" name="Object 4"/>
          <p:cNvGraphicFramePr>
            <a:graphicFrameLocks noChangeAspect="1"/>
          </p:cNvGraphicFramePr>
          <p:nvPr/>
        </p:nvGraphicFramePr>
        <p:xfrm>
          <a:off x="2484437" y="2348880"/>
          <a:ext cx="3221351" cy="811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6" name="Equation" r:id="rId4" imgW="1358640" imgH="342720" progId="">
                  <p:embed/>
                </p:oleObj>
              </mc:Choice>
              <mc:Fallback>
                <p:oleObj name="Equation" r:id="rId4" imgW="1358640" imgH="3427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7" y="2348880"/>
                        <a:ext cx="3221351" cy="811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1" name="Object 5"/>
          <p:cNvGraphicFramePr>
            <a:graphicFrameLocks noChangeAspect="1"/>
          </p:cNvGraphicFramePr>
          <p:nvPr/>
        </p:nvGraphicFramePr>
        <p:xfrm>
          <a:off x="1360488" y="3311525"/>
          <a:ext cx="2641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7" name="Equation" r:id="rId6" imgW="1066680" imgH="241200" progId="">
                  <p:embed/>
                </p:oleObj>
              </mc:Choice>
              <mc:Fallback>
                <p:oleObj name="Equation" r:id="rId6" imgW="1066680" imgH="241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3311525"/>
                        <a:ext cx="26416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42" name="Text Box 6"/>
          <p:cNvSpPr txBox="1">
            <a:spLocks noChangeArrowheads="1"/>
          </p:cNvSpPr>
          <p:nvPr/>
        </p:nvSpPr>
        <p:spPr bwMode="auto">
          <a:xfrm>
            <a:off x="3815408" y="3356992"/>
            <a:ext cx="46450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n-ea"/>
              </a:rPr>
              <a:t>即相邻像素间的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</a:rPr>
              <a:t>灰度差</a:t>
            </a:r>
          </a:p>
        </p:txBody>
      </p:sp>
      <p:graphicFrame>
        <p:nvGraphicFramePr>
          <p:cNvPr id="423943" name="Object 7"/>
          <p:cNvGraphicFramePr>
            <a:graphicFrameLocks noChangeAspect="1"/>
          </p:cNvGraphicFramePr>
          <p:nvPr/>
        </p:nvGraphicFramePr>
        <p:xfrm>
          <a:off x="1547663" y="3933056"/>
          <a:ext cx="1216647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8" name="Equation" r:id="rId8" imgW="482400" imgH="228600" progId="">
                  <p:embed/>
                </p:oleObj>
              </mc:Choice>
              <mc:Fallback>
                <p:oleObj name="Equation" r:id="rId8" imgW="48240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3" y="3933056"/>
                        <a:ext cx="1216647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44" name="Text Box 8"/>
          <p:cNvSpPr txBox="1">
            <a:spLocks noChangeArrowheads="1"/>
          </p:cNvSpPr>
          <p:nvPr/>
        </p:nvSpPr>
        <p:spPr bwMode="auto">
          <a:xfrm>
            <a:off x="2699792" y="3861048"/>
            <a:ext cx="604837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n-ea"/>
              </a:rPr>
              <a:t>即相邻像素间的灰度差为</a:t>
            </a:r>
            <a:r>
              <a:rPr lang="en-US" altLang="zh-CN" sz="3200" dirty="0">
                <a:latin typeface="+mn-ea"/>
                <a:cs typeface="Times New Roman" pitchFamily="18" charset="0"/>
              </a:rPr>
              <a:t>δ</a:t>
            </a:r>
            <a:r>
              <a:rPr lang="zh-CN" altLang="en-US" sz="3200" dirty="0">
                <a:latin typeface="+mn-ea"/>
              </a:rPr>
              <a:t>的像素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</a:rPr>
              <a:t>分布概率</a:t>
            </a:r>
          </a:p>
        </p:txBody>
      </p:sp>
      <p:sp>
        <p:nvSpPr>
          <p:cNvPr id="423945" name="Text Box 9"/>
          <p:cNvSpPr txBox="1">
            <a:spLocks noChangeArrowheads="1"/>
          </p:cNvSpPr>
          <p:nvPr/>
        </p:nvSpPr>
        <p:spPr bwMode="auto">
          <a:xfrm>
            <a:off x="251520" y="3140968"/>
            <a:ext cx="1200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n-ea"/>
              </a:rPr>
              <a:t>其中：</a:t>
            </a:r>
          </a:p>
        </p:txBody>
      </p:sp>
      <p:sp>
        <p:nvSpPr>
          <p:cNvPr id="423946" name="Text Box 10"/>
          <p:cNvSpPr txBox="1">
            <a:spLocks noChangeArrowheads="1"/>
          </p:cNvSpPr>
          <p:nvPr/>
        </p:nvSpPr>
        <p:spPr bwMode="auto">
          <a:xfrm>
            <a:off x="323850" y="5229225"/>
            <a:ext cx="19446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n-ea"/>
              </a:rPr>
              <a:t>像素相邻</a:t>
            </a:r>
            <a:r>
              <a:rPr lang="zh-CN" altLang="en-US" sz="3200" b="1" dirty="0">
                <a:latin typeface="+mn-ea"/>
              </a:rPr>
              <a:t>：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700338" y="5157788"/>
            <a:ext cx="1511622" cy="1520825"/>
            <a:chOff x="1474" y="3294"/>
            <a:chExt cx="544" cy="958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1474" y="3294"/>
              <a:ext cx="544" cy="544"/>
              <a:chOff x="960" y="3600"/>
              <a:chExt cx="271" cy="271"/>
            </a:xfrm>
          </p:grpSpPr>
          <p:sp>
            <p:nvSpPr>
              <p:cNvPr id="423949" name="Rectangle 13"/>
              <p:cNvSpPr>
                <a:spLocks noChangeArrowheads="1"/>
              </p:cNvSpPr>
              <p:nvPr/>
            </p:nvSpPr>
            <p:spPr bwMode="auto">
              <a:xfrm>
                <a:off x="960" y="3600"/>
                <a:ext cx="91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0" name="Rectangle 14"/>
              <p:cNvSpPr>
                <a:spLocks noChangeArrowheads="1"/>
              </p:cNvSpPr>
              <p:nvPr/>
            </p:nvSpPr>
            <p:spPr bwMode="auto">
              <a:xfrm>
                <a:off x="1050" y="360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1" name="Rectangle 15"/>
              <p:cNvSpPr>
                <a:spLocks noChangeArrowheads="1"/>
              </p:cNvSpPr>
              <p:nvPr/>
            </p:nvSpPr>
            <p:spPr bwMode="auto">
              <a:xfrm>
                <a:off x="1140" y="3600"/>
                <a:ext cx="91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2" name="Rectangle 16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3" name="Rectangle 17"/>
              <p:cNvSpPr>
                <a:spLocks noChangeArrowheads="1"/>
              </p:cNvSpPr>
              <p:nvPr/>
            </p:nvSpPr>
            <p:spPr bwMode="auto">
              <a:xfrm>
                <a:off x="1050" y="3690"/>
                <a:ext cx="91" cy="91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4" name="Rectangle 18"/>
              <p:cNvSpPr>
                <a:spLocks noChangeArrowheads="1"/>
              </p:cNvSpPr>
              <p:nvPr/>
            </p:nvSpPr>
            <p:spPr bwMode="auto">
              <a:xfrm>
                <a:off x="1140" y="369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5" name="Rectangle 19"/>
              <p:cNvSpPr>
                <a:spLocks noChangeArrowheads="1"/>
              </p:cNvSpPr>
              <p:nvPr/>
            </p:nvSpPr>
            <p:spPr bwMode="auto">
              <a:xfrm>
                <a:off x="960" y="3780"/>
                <a:ext cx="91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6" name="Rectangle 20"/>
              <p:cNvSpPr>
                <a:spLocks noChangeArrowheads="1"/>
              </p:cNvSpPr>
              <p:nvPr/>
            </p:nvSpPr>
            <p:spPr bwMode="auto">
              <a:xfrm>
                <a:off x="1050" y="378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57" name="Rectangle 21"/>
              <p:cNvSpPr>
                <a:spLocks noChangeArrowheads="1"/>
              </p:cNvSpPr>
              <p:nvPr/>
            </p:nvSpPr>
            <p:spPr bwMode="auto">
              <a:xfrm>
                <a:off x="1140" y="3780"/>
                <a:ext cx="91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</p:grpSp>
        <p:sp>
          <p:nvSpPr>
            <p:cNvPr id="423958" name="Text Box 22"/>
            <p:cNvSpPr txBox="1">
              <a:spLocks noChangeArrowheads="1"/>
            </p:cNvSpPr>
            <p:nvPr/>
          </p:nvSpPr>
          <p:spPr bwMode="auto">
            <a:xfrm>
              <a:off x="1474" y="3884"/>
              <a:ext cx="52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+mn-ea"/>
                </a:rPr>
                <a:t>四近邻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796136" y="5157192"/>
            <a:ext cx="1584176" cy="1519237"/>
            <a:chOff x="2336" y="3249"/>
            <a:chExt cx="576" cy="957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2336" y="3249"/>
              <a:ext cx="544" cy="544"/>
              <a:chOff x="1488" y="3600"/>
              <a:chExt cx="271" cy="271"/>
            </a:xfrm>
          </p:grpSpPr>
          <p:sp>
            <p:nvSpPr>
              <p:cNvPr id="423961" name="Rectangle 25"/>
              <p:cNvSpPr>
                <a:spLocks noChangeArrowheads="1"/>
              </p:cNvSpPr>
              <p:nvPr/>
            </p:nvSpPr>
            <p:spPr bwMode="auto">
              <a:xfrm>
                <a:off x="1488" y="360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2" name="Rectangle 26"/>
              <p:cNvSpPr>
                <a:spLocks noChangeArrowheads="1"/>
              </p:cNvSpPr>
              <p:nvPr/>
            </p:nvSpPr>
            <p:spPr bwMode="auto">
              <a:xfrm>
                <a:off x="1578" y="360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3" name="Rectangle 27"/>
              <p:cNvSpPr>
                <a:spLocks noChangeArrowheads="1"/>
              </p:cNvSpPr>
              <p:nvPr/>
            </p:nvSpPr>
            <p:spPr bwMode="auto">
              <a:xfrm>
                <a:off x="1668" y="360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4" name="Rectangle 28"/>
              <p:cNvSpPr>
                <a:spLocks noChangeArrowheads="1"/>
              </p:cNvSpPr>
              <p:nvPr/>
            </p:nvSpPr>
            <p:spPr bwMode="auto">
              <a:xfrm>
                <a:off x="1488" y="369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5" name="Rectangle 29"/>
              <p:cNvSpPr>
                <a:spLocks noChangeArrowheads="1"/>
              </p:cNvSpPr>
              <p:nvPr/>
            </p:nvSpPr>
            <p:spPr bwMode="auto">
              <a:xfrm>
                <a:off x="1578" y="3690"/>
                <a:ext cx="91" cy="91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6" name="Rectangle 30"/>
              <p:cNvSpPr>
                <a:spLocks noChangeArrowheads="1"/>
              </p:cNvSpPr>
              <p:nvPr/>
            </p:nvSpPr>
            <p:spPr bwMode="auto">
              <a:xfrm>
                <a:off x="1668" y="369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7" name="Rectangle 31"/>
              <p:cNvSpPr>
                <a:spLocks noChangeArrowheads="1"/>
              </p:cNvSpPr>
              <p:nvPr/>
            </p:nvSpPr>
            <p:spPr bwMode="auto">
              <a:xfrm>
                <a:off x="1488" y="378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8" name="Rectangle 32"/>
              <p:cNvSpPr>
                <a:spLocks noChangeArrowheads="1"/>
              </p:cNvSpPr>
              <p:nvPr/>
            </p:nvSpPr>
            <p:spPr bwMode="auto">
              <a:xfrm>
                <a:off x="1578" y="378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  <p:sp>
            <p:nvSpPr>
              <p:cNvPr id="423969" name="Rectangle 33"/>
              <p:cNvSpPr>
                <a:spLocks noChangeArrowheads="1"/>
              </p:cNvSpPr>
              <p:nvPr/>
            </p:nvSpPr>
            <p:spPr bwMode="auto">
              <a:xfrm>
                <a:off x="1668" y="3780"/>
                <a:ext cx="91" cy="9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3200">
                  <a:latin typeface="+mn-ea"/>
                </a:endParaRPr>
              </a:p>
            </p:txBody>
          </p:sp>
        </p:grpSp>
        <p:sp>
          <p:nvSpPr>
            <p:cNvPr id="423970" name="Text Box 34"/>
            <p:cNvSpPr txBox="1">
              <a:spLocks noChangeArrowheads="1"/>
            </p:cNvSpPr>
            <p:nvPr/>
          </p:nvSpPr>
          <p:spPr bwMode="auto">
            <a:xfrm>
              <a:off x="2336" y="3838"/>
              <a:ext cx="57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+mn-ea"/>
                </a:rPr>
                <a:t>八近邻</a:t>
              </a:r>
            </a:p>
          </p:txBody>
        </p:sp>
      </p:grp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9" grpId="0" build="p" autoUpdateAnimBg="0"/>
      <p:bldP spid="423942" grpId="0" autoUpdateAnimBg="0"/>
      <p:bldP spid="423944" grpId="0" autoUpdateAnimBg="0"/>
      <p:bldP spid="423945" grpId="0" autoUpdateAnimBg="0"/>
      <p:bldP spid="42394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195736" y="404664"/>
            <a:ext cx="5113337" cy="719138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  <a:latin typeface="+mj-ea"/>
              </a:rPr>
              <a:t>对比度的计算例</a:t>
            </a:r>
          </a:p>
        </p:txBody>
      </p:sp>
      <p:graphicFrame>
        <p:nvGraphicFramePr>
          <p:cNvPr id="393223" name="Object 1031"/>
          <p:cNvGraphicFramePr>
            <a:graphicFrameLocks noChangeAspect="1"/>
          </p:cNvGraphicFramePr>
          <p:nvPr/>
        </p:nvGraphicFramePr>
        <p:xfrm>
          <a:off x="3347864" y="1807136"/>
          <a:ext cx="2232397" cy="176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4" name="Equation" r:id="rId4" imgW="1155600" imgH="914400" progId="">
                  <p:embed/>
                </p:oleObj>
              </mc:Choice>
              <mc:Fallback>
                <p:oleObj name="Equation" r:id="rId4" imgW="1155600" imgH="914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807136"/>
                        <a:ext cx="2232397" cy="17647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8" name="Object 1036"/>
          <p:cNvGraphicFramePr>
            <a:graphicFrameLocks noChangeAspect="1"/>
          </p:cNvGraphicFramePr>
          <p:nvPr/>
        </p:nvGraphicFramePr>
        <p:xfrm>
          <a:off x="776932" y="4132284"/>
          <a:ext cx="60039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5" name="Equation" r:id="rId6" imgW="3454200" imgH="241200" progId="">
                  <p:embed/>
                </p:oleObj>
              </mc:Choice>
              <mc:Fallback>
                <p:oleObj name="Equation" r:id="rId6" imgW="3454200" imgH="241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32" y="4132284"/>
                        <a:ext cx="6003925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9" name="Object 1037"/>
          <p:cNvGraphicFramePr>
            <a:graphicFrameLocks noChangeAspect="1"/>
          </p:cNvGraphicFramePr>
          <p:nvPr/>
        </p:nvGraphicFramePr>
        <p:xfrm>
          <a:off x="1157932" y="4589484"/>
          <a:ext cx="72374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6" name="Equation" r:id="rId8" imgW="4165560" imgH="228600" progId="">
                  <p:embed/>
                </p:oleObj>
              </mc:Choice>
              <mc:Fallback>
                <p:oleObj name="Equation" r:id="rId8" imgW="416556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932" y="4589484"/>
                        <a:ext cx="723741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30" name="Object 1038"/>
          <p:cNvGraphicFramePr>
            <a:graphicFrameLocks noChangeAspect="1"/>
          </p:cNvGraphicFramePr>
          <p:nvPr/>
        </p:nvGraphicFramePr>
        <p:xfrm>
          <a:off x="1157932" y="5122884"/>
          <a:ext cx="73025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7" name="Equation" r:id="rId10" imgW="4203360" imgH="228600" progId="">
                  <p:embed/>
                </p:oleObj>
              </mc:Choice>
              <mc:Fallback>
                <p:oleObj name="Equation" r:id="rId10" imgW="4203360" imgH="2286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932" y="5122884"/>
                        <a:ext cx="73025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31" name="Object 1039"/>
          <p:cNvGraphicFramePr>
            <a:graphicFrameLocks noChangeAspect="1"/>
          </p:cNvGraphicFramePr>
          <p:nvPr/>
        </p:nvGraphicFramePr>
        <p:xfrm>
          <a:off x="1111895" y="5656284"/>
          <a:ext cx="60229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8" name="Equation" r:id="rId12" imgW="3466800" imgH="228600" progId="">
                  <p:embed/>
                </p:oleObj>
              </mc:Choice>
              <mc:Fallback>
                <p:oleObj name="Equation" r:id="rId12" imgW="3466800" imgH="2286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895" y="5656284"/>
                        <a:ext cx="602297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32" name="Object 1040"/>
          <p:cNvGraphicFramePr>
            <a:graphicFrameLocks noChangeAspect="1"/>
          </p:cNvGraphicFramePr>
          <p:nvPr/>
        </p:nvGraphicFramePr>
        <p:xfrm>
          <a:off x="1081732" y="6189684"/>
          <a:ext cx="112553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9" name="Equation" r:id="rId14" imgW="647640" imgH="177480" progId="">
                  <p:embed/>
                </p:oleObj>
              </mc:Choice>
              <mc:Fallback>
                <p:oleObj name="Equation" r:id="rId14" imgW="647640" imgH="17748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732" y="6189684"/>
                        <a:ext cx="1125538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4" name="Text Box 1042"/>
          <p:cNvSpPr txBox="1">
            <a:spLocks noChangeArrowheads="1"/>
          </p:cNvSpPr>
          <p:nvPr/>
        </p:nvSpPr>
        <p:spPr bwMode="auto">
          <a:xfrm>
            <a:off x="611560" y="1628800"/>
            <a:ext cx="4103316" cy="321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j-ea"/>
                <a:ea typeface="+mj-ea"/>
              </a:rPr>
              <a:t>设图像为</a:t>
            </a:r>
            <a:r>
              <a:rPr lang="zh-CN" altLang="en-US" sz="3200" dirty="0" smtClean="0">
                <a:latin typeface="+mj-ea"/>
                <a:ea typeface="+mj-ea"/>
              </a:rPr>
              <a:t>：</a:t>
            </a:r>
            <a:endParaRPr lang="en-US" altLang="zh-CN" sz="32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zh-CN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zh-CN" sz="32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 smtClean="0">
                <a:latin typeface="+mj-ea"/>
                <a:ea typeface="+mj-ea"/>
              </a:rPr>
              <a:t>四领域的对比度计算：</a:t>
            </a:r>
            <a:endParaRPr lang="en-US" altLang="zh-CN" sz="3200" dirty="0" smtClean="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zh-CN" altLang="en-US" sz="3200" dirty="0">
              <a:latin typeface="+mj-ea"/>
              <a:ea typeface="+mj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267744" y="2060848"/>
            <a:ext cx="1872208" cy="207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3563888" y="2132856"/>
            <a:ext cx="936104" cy="199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4860032" y="2060848"/>
            <a:ext cx="72008" cy="207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292080" y="2132856"/>
            <a:ext cx="864096" cy="1999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3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3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3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3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3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引言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反色、二值化、线性比例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对比度线性展宽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灰级窗与灰级窗切片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3.2.4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线性动态范围调整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dirty="0" smtClean="0">
                <a:latin typeface="+mn-ea"/>
              </a:rPr>
              <a:t>非线性变换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dirty="0" smtClean="0">
                <a:latin typeface="+mn-ea"/>
              </a:rPr>
              <a:t>直方图增强方法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06438" y="1124744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三</a:t>
            </a:r>
            <a:r>
              <a:rPr lang="zh-CN" sz="4800" b="1" dirty="0" smtClean="0">
                <a:latin typeface="宋体" pitchFamily="2" charset="-122"/>
              </a:rPr>
              <a:t>章 图像</a:t>
            </a:r>
            <a:r>
              <a:rPr lang="zh-CN" altLang="en-US" sz="4800" b="1" dirty="0" smtClean="0">
                <a:latin typeface="宋体" pitchFamily="2" charset="-122"/>
              </a:rPr>
              <a:t>增强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7032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6504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143000" y="692696"/>
            <a:ext cx="9001000" cy="10081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4000" dirty="0" smtClean="0">
                <a:latin typeface="Times New Roman" pitchFamily="18" charset="0"/>
                <a:cs typeface="Times New Roman" pitchFamily="18" charset="0"/>
              </a:rPr>
              <a:t>Image Enhancement in the Spatial Domain</a:t>
            </a:r>
            <a:endParaRPr lang="en-US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544" y="2852936"/>
            <a:ext cx="8136259" cy="28083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just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make all the difference whether one sees darkness through the light or brightness through the shadows. 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– David Lindsay</a:t>
            </a:r>
          </a:p>
          <a:p>
            <a:endParaRPr lang="en-US" altLang="zh-CN" dirty="0"/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0" y="5157788"/>
            <a:ext cx="8135938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lang="zh-CN" altLang="zh-CN" sz="2400">
              <a:solidFill>
                <a:srgbClr val="0000FF"/>
              </a:solidFill>
            </a:endParaRPr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auto">
          <a:xfrm>
            <a:off x="2214546" y="1428736"/>
            <a:ext cx="486129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/>
            <a:r>
              <a:rPr lang="zh-CN" altLang="en-US" sz="4400" b="1" dirty="0" smtClean="0"/>
              <a:t>空域</a:t>
            </a:r>
            <a:r>
              <a:rPr lang="zh-CN" altLang="en-US" sz="4400" b="1" dirty="0"/>
              <a:t>图像增强技术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648"/>
            <a:ext cx="8229600" cy="92680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Background Introduction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18792" name="Picture 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55576" y="3356992"/>
            <a:ext cx="6759150" cy="3429000"/>
          </a:xfrm>
          <a:noFill/>
          <a:ln>
            <a:miter lim="800000"/>
            <a:headEnd/>
            <a:tailEnd/>
          </a:ln>
        </p:spPr>
      </p:pic>
      <p:pic>
        <p:nvPicPr>
          <p:cNvPr id="118794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r="78696" b="71185"/>
          <a:stretch>
            <a:fillRect/>
          </a:stretch>
        </p:blipFill>
        <p:spPr bwMode="auto">
          <a:xfrm>
            <a:off x="2339975" y="5300663"/>
            <a:ext cx="1511300" cy="1036637"/>
          </a:xfrm>
          <a:noFill/>
          <a:ln>
            <a:miter lim="800000"/>
            <a:headEnd/>
            <a:tailEnd/>
          </a:ln>
        </p:spPr>
      </p:pic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357158" y="1023938"/>
            <a:ext cx="87868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A general mathematic expression of spatial domain processing:</a:t>
            </a:r>
          </a:p>
        </p:txBody>
      </p:sp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4788024" y="2132856"/>
          <a:ext cx="36004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6" name="Equation" r:id="rId4" imgW="1244520" imgH="203040" progId="">
                  <p:embed/>
                </p:oleObj>
              </mc:Choice>
              <mc:Fallback>
                <p:oleObj name="Equation" r:id="rId4" imgW="1244520" imgH="203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132856"/>
                        <a:ext cx="36004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393858" y="2636912"/>
            <a:ext cx="89644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altLang="zh-CN" sz="2000" b="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 is a spatial domain operator defined over point (x, y) or some neighborhood.</a:t>
            </a:r>
          </a:p>
          <a:p>
            <a:r>
              <a:rPr lang="en-US" altLang="zh-CN" sz="2000" b="0" dirty="0">
                <a:latin typeface="Times New Roman" pitchFamily="18" charset="0"/>
                <a:cs typeface="Times New Roman" pitchFamily="18" charset="0"/>
              </a:rPr>
              <a:t>Most predominant definition of neighborhood is square and rectangular.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2071670" y="1558341"/>
            <a:ext cx="55515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  空域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增强的一般数学表达式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251520" y="260648"/>
            <a:ext cx="86756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When the neighborhood is of size 1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 1, </a:t>
            </a:r>
            <a:r>
              <a:rPr lang="en-US" altLang="zh-CN" sz="3200" b="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becomes a gray-level (also called intensity or mapping) transformation function:</a:t>
            </a:r>
            <a:endParaRPr lang="en-US" altLang="zh-CN" sz="3200" b="0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22885" name="Object 5"/>
          <p:cNvGraphicFramePr>
            <a:graphicFrameLocks noChangeAspect="1"/>
          </p:cNvGraphicFramePr>
          <p:nvPr/>
        </p:nvGraphicFramePr>
        <p:xfrm>
          <a:off x="4427984" y="1700808"/>
          <a:ext cx="1511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Equation" r:id="rId3" imgW="533160" imgH="203040" progId="">
                  <p:embed/>
                </p:oleObj>
              </mc:Choice>
              <mc:Fallback>
                <p:oleObj name="Equation" r:id="rId3" imgW="533160" imgH="203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700808"/>
                        <a:ext cx="1511300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8" name="Rectangle 8"/>
          <p:cNvSpPr>
            <a:spLocks noChangeArrowheads="1"/>
          </p:cNvSpPr>
          <p:nvPr/>
        </p:nvSpPr>
        <p:spPr bwMode="auto">
          <a:xfrm>
            <a:off x="358775" y="4786322"/>
            <a:ext cx="8785225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When the neighborhood is larger than 1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 1, this type of approaches are called mask processing or filtering. Here mask is also called filters, kernels, template, or window.</a:t>
            </a: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395536" y="2348880"/>
            <a:ext cx="828092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临域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1×1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，    即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只包含当前象素自己时，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成为灰度级变换函数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，       此时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处理称为</a:t>
            </a:r>
            <a:r>
              <a:rPr lang="zh-CN" altLang="en-US" sz="32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点处理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更大的邻域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被考虑时，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往往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称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zh-CN" altLang="en-US" sz="32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掩码处理或者滤波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主要内容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128792" cy="580526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+mn-ea"/>
              </a:rPr>
              <a:t>3.1 </a:t>
            </a:r>
            <a:r>
              <a:rPr lang="zh-CN" altLang="en-US" dirty="0" smtClean="0">
                <a:latin typeface="+mn-ea"/>
              </a:rPr>
              <a:t>引言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3.2.1 </a:t>
            </a:r>
            <a:r>
              <a:rPr lang="zh-CN" altLang="en-US" dirty="0" smtClean="0">
                <a:latin typeface="+mn-ea"/>
              </a:rPr>
              <a:t>反色、二值化、线性比例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3.2.2 </a:t>
            </a:r>
            <a:r>
              <a:rPr lang="zh-CN" altLang="en-US" dirty="0" smtClean="0">
                <a:latin typeface="+mn-ea"/>
              </a:rPr>
              <a:t>对比度线性展宽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3.2.3 </a:t>
            </a:r>
            <a:r>
              <a:rPr lang="zh-CN" altLang="en-US" dirty="0" smtClean="0">
                <a:latin typeface="+mn-ea"/>
              </a:rPr>
              <a:t>灰级窗与灰级窗切片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3.2.4 </a:t>
            </a:r>
            <a:r>
              <a:rPr lang="zh-CN" altLang="en-US" dirty="0" smtClean="0">
                <a:latin typeface="+mn-ea"/>
              </a:rPr>
              <a:t>线性动态范围调整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非线性变换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3.3.1 </a:t>
            </a:r>
            <a:r>
              <a:rPr lang="zh-CN" altLang="en-US" dirty="0" smtClean="0">
                <a:latin typeface="+mn-ea"/>
              </a:rPr>
              <a:t>对数变换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3.3.2 </a:t>
            </a:r>
            <a:r>
              <a:rPr lang="zh-CN" altLang="en-US" dirty="0" smtClean="0">
                <a:latin typeface="+mn-ea"/>
              </a:rPr>
              <a:t>指数变换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3.3.3 </a:t>
            </a:r>
            <a:r>
              <a:rPr lang="zh-CN" altLang="en-US" dirty="0" smtClean="0">
                <a:latin typeface="+mn-ea"/>
              </a:rPr>
              <a:t>幂律变换</a:t>
            </a:r>
            <a:endParaRPr lang="en-US" altLang="zh-CN" dirty="0" smtClean="0">
              <a:latin typeface="+mn-ea"/>
            </a:endParaRPr>
          </a:p>
          <a:p>
            <a:pPr>
              <a:buNone/>
            </a:pPr>
            <a:r>
              <a:rPr lang="en-US" altLang="zh-CN" dirty="0" smtClean="0">
                <a:latin typeface="+mn-ea"/>
              </a:rPr>
              <a:t>3.4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直方图增强方法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3.4.1 </a:t>
            </a:r>
            <a:r>
              <a:rPr lang="zh-CN" altLang="en-US" dirty="0" smtClean="0">
                <a:latin typeface="+mn-ea"/>
              </a:rPr>
              <a:t>直方图均衡化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3.4.2 </a:t>
            </a:r>
            <a:r>
              <a:rPr lang="zh-CN" altLang="en-US" dirty="0" smtClean="0">
                <a:latin typeface="+mn-ea"/>
              </a:rPr>
              <a:t>直方图规定化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2122</Words>
  <Application>Microsoft Office PowerPoint</Application>
  <PresentationFormat>全屏显示(4:3)</PresentationFormat>
  <Paragraphs>437</Paragraphs>
  <Slides>53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黑体</vt:lpstr>
      <vt:lpstr>华文细黑</vt:lpstr>
      <vt:lpstr>华文新魏</vt:lpstr>
      <vt:lpstr>宋体</vt:lpstr>
      <vt:lpstr>Arial</vt:lpstr>
      <vt:lpstr>Calibri</vt:lpstr>
      <vt:lpstr>Symbol</vt:lpstr>
      <vt:lpstr>Times New Roman</vt:lpstr>
      <vt:lpstr>Wingdings</vt:lpstr>
      <vt:lpstr>Office 主题</vt:lpstr>
      <vt:lpstr>Equation</vt:lpstr>
      <vt:lpstr>位图图像</vt:lpstr>
      <vt:lpstr>第三章 图像增强</vt:lpstr>
      <vt:lpstr>主要内容</vt:lpstr>
      <vt:lpstr>PowerPoint 演示文稿</vt:lpstr>
      <vt:lpstr>Image Enhancement  第三章   图像增强 </vt:lpstr>
      <vt:lpstr>PowerPoint 演示文稿</vt:lpstr>
      <vt:lpstr>Image Enhancement in the Spatial Domain</vt:lpstr>
      <vt:lpstr>Background Introduction</vt:lpstr>
      <vt:lpstr>PowerPoint 演示文稿</vt:lpstr>
      <vt:lpstr>主要内容</vt:lpstr>
      <vt:lpstr>主要内容</vt:lpstr>
      <vt:lpstr>Image Negatives 图像负片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主要内容</vt:lpstr>
      <vt:lpstr>Some Basic Gray Level Transformations 基本灰度变换 </vt:lpstr>
      <vt:lpstr>PowerPoint 演示文稿</vt:lpstr>
      <vt:lpstr>主要内容</vt:lpstr>
      <vt:lpstr>线性对比度展宽</vt:lpstr>
      <vt:lpstr>对比度展宽效果示例</vt:lpstr>
      <vt:lpstr>线性对比度展宽            ——实现方法</vt:lpstr>
      <vt:lpstr>线性对比度展宽             ——实现方法</vt:lpstr>
      <vt:lpstr>线性对比度展宽             ——实现方法</vt:lpstr>
      <vt:lpstr>对比度展宽效果示例</vt:lpstr>
      <vt:lpstr>PowerPoint 演示文稿</vt:lpstr>
      <vt:lpstr>PowerPoint 演示文稿</vt:lpstr>
      <vt:lpstr>PowerPoint 演示文稿</vt:lpstr>
      <vt:lpstr>主要内容</vt:lpstr>
      <vt:lpstr>灰级窗</vt:lpstr>
      <vt:lpstr>灰级窗效果示例</vt:lpstr>
      <vt:lpstr>灰级窗</vt:lpstr>
      <vt:lpstr>灰级窗的实现方法</vt:lpstr>
      <vt:lpstr>灰级窗切片</vt:lpstr>
      <vt:lpstr>灰级窗切片效果示意图</vt:lpstr>
      <vt:lpstr>PowerPoint 演示文稿</vt:lpstr>
      <vt:lpstr>PowerPoint 演示文稿</vt:lpstr>
      <vt:lpstr>主要内容</vt:lpstr>
      <vt:lpstr>动态范围调整的思路</vt:lpstr>
      <vt:lpstr>线性动态范围调整效果示例</vt:lpstr>
      <vt:lpstr>基本思路</vt:lpstr>
      <vt:lpstr>实现方法</vt:lpstr>
      <vt:lpstr>例 题</vt:lpstr>
      <vt:lpstr>线性动态范围调整效果示例</vt:lpstr>
      <vt:lpstr>线性动态范围调整效果示例</vt:lpstr>
      <vt:lpstr>对比度的概念</vt:lpstr>
      <vt:lpstr>对比度的计算</vt:lpstr>
      <vt:lpstr>对比度的计算例</vt:lpstr>
      <vt:lpstr>主要内容</vt:lpstr>
      <vt:lpstr>第三章 图像增强</vt:lpstr>
    </vt:vector>
  </TitlesOfParts>
  <Company>NCUT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第章  图像增强</dc:title>
  <dc:creator>童立靖</dc:creator>
  <cp:lastModifiedBy>Administrator</cp:lastModifiedBy>
  <cp:revision>181</cp:revision>
  <dcterms:created xsi:type="dcterms:W3CDTF">2013-03-15T04:12:33Z</dcterms:created>
  <dcterms:modified xsi:type="dcterms:W3CDTF">2019-04-02T08:54:06Z</dcterms:modified>
</cp:coreProperties>
</file>